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7"/>
  </p:handoutMasterIdLst>
  <p:sldIdLst>
    <p:sldId id="256" r:id="rId2"/>
    <p:sldId id="263" r:id="rId3"/>
    <p:sldId id="310" r:id="rId4"/>
    <p:sldId id="382" r:id="rId5"/>
    <p:sldId id="334" r:id="rId6"/>
    <p:sldId id="383" r:id="rId7"/>
    <p:sldId id="379" r:id="rId8"/>
    <p:sldId id="372" r:id="rId9"/>
    <p:sldId id="378" r:id="rId10"/>
    <p:sldId id="371" r:id="rId11"/>
    <p:sldId id="373" r:id="rId12"/>
    <p:sldId id="375" r:id="rId13"/>
    <p:sldId id="376" r:id="rId14"/>
    <p:sldId id="377" r:id="rId15"/>
    <p:sldId id="374" r:id="rId16"/>
    <p:sldId id="380" r:id="rId17"/>
    <p:sldId id="381" r:id="rId18"/>
    <p:sldId id="388" r:id="rId19"/>
    <p:sldId id="389" r:id="rId20"/>
    <p:sldId id="384" r:id="rId21"/>
    <p:sldId id="385" r:id="rId22"/>
    <p:sldId id="386" r:id="rId23"/>
    <p:sldId id="390" r:id="rId24"/>
    <p:sldId id="387" r:id="rId25"/>
    <p:sldId id="367"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notesViewPr>
    <p:cSldViewPr snapToGrid="0">
      <p:cViewPr varScale="1">
        <p:scale>
          <a:sx n="65" d="100"/>
          <a:sy n="65" d="100"/>
        </p:scale>
        <p:origin x="217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519FC83-1872-817E-B94C-47D62B1E8C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B6C9F7D5-0370-E5E0-4175-70E97B89B6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9BE576-4253-4605-BCB7-9EA0ED157B5F}" type="datetimeFigureOut">
              <a:rPr lang="es-PE" smtClean="0"/>
              <a:t>13/05/2024</a:t>
            </a:fld>
            <a:endParaRPr lang="es-PE"/>
          </a:p>
        </p:txBody>
      </p:sp>
      <p:sp>
        <p:nvSpPr>
          <p:cNvPr id="4" name="Marcador de pie de página 3">
            <a:extLst>
              <a:ext uri="{FF2B5EF4-FFF2-40B4-BE49-F238E27FC236}">
                <a16:creationId xmlns:a16="http://schemas.microsoft.com/office/drawing/2014/main" id="{BBA33DFD-B52C-6904-7386-BA7E97D03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FFB15B41-0F82-3956-517C-05DAAED388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684ADA-3B84-4A7E-AB32-404123736A54}" type="slidenum">
              <a:rPr lang="es-PE" smtClean="0"/>
              <a:t>‹Nº›</a:t>
            </a:fld>
            <a:endParaRPr lang="es-PE"/>
          </a:p>
        </p:txBody>
      </p:sp>
    </p:spTree>
    <p:extLst>
      <p:ext uri="{BB962C8B-B14F-4D97-AF65-F5344CB8AC3E}">
        <p14:creationId xmlns:p14="http://schemas.microsoft.com/office/powerpoint/2010/main" val="12220409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13/05/2024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ctr" anchorCtr="0">
            <a:normAutofit/>
          </a:bodyPr>
          <a:lstStyle>
            <a:lvl1pPr algn="ctr">
              <a:defRPr sz="5400">
                <a:latin typeface="Arial" panose="020B0604020202020204" pitchFamily="34" charset="0"/>
                <a:cs typeface="Arial" panose="020B0604020202020204" pitchFamily="34" charset="0"/>
              </a:defRPr>
            </a:lvl1pPr>
          </a:lstStyle>
          <a:p>
            <a:r>
              <a:rPr lang="es-ES" dirty="0"/>
              <a:t>Haga clic para modificar el estilo de título del patrón</a:t>
            </a:r>
          </a:p>
        </p:txBody>
      </p:sp>
      <p:sp>
        <p:nvSpPr>
          <p:cNvPr id="9" name="Marcador de texto 8">
            <a:extLst>
              <a:ext uri="{FF2B5EF4-FFF2-40B4-BE49-F238E27FC236}">
                <a16:creationId xmlns:a16="http://schemas.microsoft.com/office/drawing/2014/main" id="{23586852-EA1A-8E07-D899-6753A5E83E7E}"/>
              </a:ext>
            </a:extLst>
          </p:cNvPr>
          <p:cNvSpPr>
            <a:spLocks noGrp="1"/>
          </p:cNvSpPr>
          <p:nvPr>
            <p:ph type="body" sz="quarter" idx="13"/>
          </p:nvPr>
        </p:nvSpPr>
        <p:spPr>
          <a:xfrm>
            <a:off x="1524000" y="3597275"/>
            <a:ext cx="9144000" cy="21383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Tree>
    <p:extLst>
      <p:ext uri="{BB962C8B-B14F-4D97-AF65-F5344CB8AC3E}">
        <p14:creationId xmlns:p14="http://schemas.microsoft.com/office/powerpoint/2010/main" val="368490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24/04/2024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12" name="Marcador de contenido 2">
            <a:extLst>
              <a:ext uri="{FF2B5EF4-FFF2-40B4-BE49-F238E27FC236}">
                <a16:creationId xmlns:a16="http://schemas.microsoft.com/office/drawing/2014/main" id="{340CE546-B970-B21E-BF95-C4A247E41B66}"/>
              </a:ext>
            </a:extLst>
          </p:cNvPr>
          <p:cNvSpPr>
            <a:spLocks noGrp="1"/>
          </p:cNvSpPr>
          <p:nvPr>
            <p:ph idx="16"/>
          </p:nvPr>
        </p:nvSpPr>
        <p:spPr>
          <a:xfrm>
            <a:off x="838200" y="1836003"/>
            <a:ext cx="10515600" cy="4140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14" name="Conector recto 13">
            <a:extLst>
              <a:ext uri="{FF2B5EF4-FFF2-40B4-BE49-F238E27FC236}">
                <a16:creationId xmlns:a16="http://schemas.microsoft.com/office/drawing/2014/main" id="{A2168E89-1329-4714-FFB3-777A75532A60}"/>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
        <p:nvSpPr>
          <p:cNvPr id="16" name="Marcador de texto 15">
            <a:extLst>
              <a:ext uri="{FF2B5EF4-FFF2-40B4-BE49-F238E27FC236}">
                <a16:creationId xmlns:a16="http://schemas.microsoft.com/office/drawing/2014/main" id="{F2D26772-3050-93CC-93ED-B5D4D68D33A6}"/>
              </a:ext>
            </a:extLst>
          </p:cNvPr>
          <p:cNvSpPr>
            <a:spLocks noGrp="1"/>
          </p:cNvSpPr>
          <p:nvPr>
            <p:ph type="body" sz="quarter" idx="17" hasCustomPrompt="1"/>
          </p:nvPr>
        </p:nvSpPr>
        <p:spPr>
          <a:xfrm>
            <a:off x="838200" y="1545138"/>
            <a:ext cx="14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34</a:t>
            </a:r>
            <a:endParaRPr lang="es-PE" dirty="0"/>
          </a:p>
        </p:txBody>
      </p:sp>
      <p:sp>
        <p:nvSpPr>
          <p:cNvPr id="17" name="Marcador de texto 15">
            <a:extLst>
              <a:ext uri="{FF2B5EF4-FFF2-40B4-BE49-F238E27FC236}">
                <a16:creationId xmlns:a16="http://schemas.microsoft.com/office/drawing/2014/main" id="{B7B5E535-F8F8-CAB3-628A-A06782824F26}"/>
              </a:ext>
            </a:extLst>
          </p:cNvPr>
          <p:cNvSpPr>
            <a:spLocks noGrp="1"/>
          </p:cNvSpPr>
          <p:nvPr>
            <p:ph type="body" sz="quarter" idx="18" hasCustomPrompt="1"/>
          </p:nvPr>
        </p:nvSpPr>
        <p:spPr>
          <a:xfrm>
            <a:off x="838200" y="6019587"/>
            <a:ext cx="32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a:t>Fuente: </a:t>
            </a:r>
            <a:endParaRPr lang="es-PE" dirty="0"/>
          </a:p>
        </p:txBody>
      </p:sp>
      <p:sp>
        <p:nvSpPr>
          <p:cNvPr id="3" name="Marcador de texto 15">
            <a:extLst>
              <a:ext uri="{FF2B5EF4-FFF2-40B4-BE49-F238E27FC236}">
                <a16:creationId xmlns:a16="http://schemas.microsoft.com/office/drawing/2014/main" id="{47E1ED26-481E-417E-6CF1-20CB5E6D6047}"/>
              </a:ext>
            </a:extLst>
          </p:cNvPr>
          <p:cNvSpPr>
            <a:spLocks noGrp="1"/>
          </p:cNvSpPr>
          <p:nvPr>
            <p:ph type="body" sz="quarter" idx="19" hasCustomPrompt="1"/>
          </p:nvPr>
        </p:nvSpPr>
        <p:spPr>
          <a:xfrm>
            <a:off x="3073800" y="1545138"/>
            <a:ext cx="828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34</a:t>
            </a:r>
            <a:endParaRPr lang="es-PE" dirty="0"/>
          </a:p>
        </p:txBody>
      </p:sp>
    </p:spTree>
    <p:extLst>
      <p:ext uri="{BB962C8B-B14F-4D97-AF65-F5344CB8AC3E}">
        <p14:creationId xmlns:p14="http://schemas.microsoft.com/office/powerpoint/2010/main" val="89452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24/04/2024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12" name="Marcador de contenido 2">
            <a:extLst>
              <a:ext uri="{FF2B5EF4-FFF2-40B4-BE49-F238E27FC236}">
                <a16:creationId xmlns:a16="http://schemas.microsoft.com/office/drawing/2014/main" id="{340CE546-B970-B21E-BF95-C4A247E41B66}"/>
              </a:ext>
            </a:extLst>
          </p:cNvPr>
          <p:cNvSpPr>
            <a:spLocks noGrp="1"/>
          </p:cNvSpPr>
          <p:nvPr>
            <p:ph idx="16"/>
          </p:nvPr>
        </p:nvSpPr>
        <p:spPr>
          <a:xfrm>
            <a:off x="838200" y="1545138"/>
            <a:ext cx="10515600" cy="4752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14" name="Conector recto 13">
            <a:extLst>
              <a:ext uri="{FF2B5EF4-FFF2-40B4-BE49-F238E27FC236}">
                <a16:creationId xmlns:a16="http://schemas.microsoft.com/office/drawing/2014/main" id="{A2168E89-1329-4714-FFB3-777A75532A60}"/>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09849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3" name="Marcador de contenido 2"/>
          <p:cNvSpPr>
            <a:spLocks noGrp="1"/>
          </p:cNvSpPr>
          <p:nvPr>
            <p:ph idx="1"/>
          </p:nvPr>
        </p:nvSpPr>
        <p:spPr>
          <a:xfrm>
            <a:off x="838200" y="1838362"/>
            <a:ext cx="5220000" cy="4140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4" name="Marcador de contenido 2">
            <a:extLst>
              <a:ext uri="{FF2B5EF4-FFF2-40B4-BE49-F238E27FC236}">
                <a16:creationId xmlns:a16="http://schemas.microsoft.com/office/drawing/2014/main" id="{E5EA95C4-5659-064D-C0B3-E9E03A396562}"/>
              </a:ext>
            </a:extLst>
          </p:cNvPr>
          <p:cNvSpPr>
            <a:spLocks noGrp="1"/>
          </p:cNvSpPr>
          <p:nvPr>
            <p:ph idx="16"/>
          </p:nvPr>
        </p:nvSpPr>
        <p:spPr>
          <a:xfrm>
            <a:off x="6133800" y="1838362"/>
            <a:ext cx="5220000" cy="4140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5" name="Conector recto 4">
            <a:extLst>
              <a:ext uri="{FF2B5EF4-FFF2-40B4-BE49-F238E27FC236}">
                <a16:creationId xmlns:a16="http://schemas.microsoft.com/office/drawing/2014/main" id="{46841140-73C3-E63A-9A85-B435F2124558}"/>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
        <p:nvSpPr>
          <p:cNvPr id="7" name="Marcador de texto 15">
            <a:extLst>
              <a:ext uri="{FF2B5EF4-FFF2-40B4-BE49-F238E27FC236}">
                <a16:creationId xmlns:a16="http://schemas.microsoft.com/office/drawing/2014/main" id="{37324255-FD71-95B6-D242-DFFBD0AEC118}"/>
              </a:ext>
            </a:extLst>
          </p:cNvPr>
          <p:cNvSpPr>
            <a:spLocks noGrp="1"/>
          </p:cNvSpPr>
          <p:nvPr>
            <p:ph type="body" sz="quarter" idx="18" hasCustomPrompt="1"/>
          </p:nvPr>
        </p:nvSpPr>
        <p:spPr>
          <a:xfrm>
            <a:off x="6133800" y="1545138"/>
            <a:ext cx="14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35</a:t>
            </a:r>
            <a:endParaRPr lang="es-PE" dirty="0"/>
          </a:p>
        </p:txBody>
      </p:sp>
      <p:sp>
        <p:nvSpPr>
          <p:cNvPr id="10" name="Marcador de texto 15">
            <a:extLst>
              <a:ext uri="{FF2B5EF4-FFF2-40B4-BE49-F238E27FC236}">
                <a16:creationId xmlns:a16="http://schemas.microsoft.com/office/drawing/2014/main" id="{D630A22F-5E22-CDE3-0147-590158FF8A86}"/>
              </a:ext>
            </a:extLst>
          </p:cNvPr>
          <p:cNvSpPr>
            <a:spLocks noGrp="1"/>
          </p:cNvSpPr>
          <p:nvPr>
            <p:ph type="body" sz="quarter" idx="17" hasCustomPrompt="1"/>
          </p:nvPr>
        </p:nvSpPr>
        <p:spPr>
          <a:xfrm>
            <a:off x="838200" y="1545138"/>
            <a:ext cx="14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34</a:t>
            </a:r>
            <a:endParaRPr lang="es-PE" dirty="0"/>
          </a:p>
        </p:txBody>
      </p:sp>
      <p:sp>
        <p:nvSpPr>
          <p:cNvPr id="12" name="Marcador de texto 15">
            <a:extLst>
              <a:ext uri="{FF2B5EF4-FFF2-40B4-BE49-F238E27FC236}">
                <a16:creationId xmlns:a16="http://schemas.microsoft.com/office/drawing/2014/main" id="{E8E367B3-319F-8FD9-1372-89947ED09B0A}"/>
              </a:ext>
            </a:extLst>
          </p:cNvPr>
          <p:cNvSpPr>
            <a:spLocks noGrp="1"/>
          </p:cNvSpPr>
          <p:nvPr>
            <p:ph type="body" sz="quarter" idx="19" hasCustomPrompt="1"/>
          </p:nvPr>
        </p:nvSpPr>
        <p:spPr>
          <a:xfrm>
            <a:off x="838200" y="6019587"/>
            <a:ext cx="32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a:t>Fuente: </a:t>
            </a:r>
            <a:endParaRPr lang="es-PE" dirty="0"/>
          </a:p>
        </p:txBody>
      </p:sp>
      <p:sp>
        <p:nvSpPr>
          <p:cNvPr id="13" name="Marcador de texto 15">
            <a:extLst>
              <a:ext uri="{FF2B5EF4-FFF2-40B4-BE49-F238E27FC236}">
                <a16:creationId xmlns:a16="http://schemas.microsoft.com/office/drawing/2014/main" id="{B38C76F9-BE0A-5FE7-2382-06ACEB7085BB}"/>
              </a:ext>
            </a:extLst>
          </p:cNvPr>
          <p:cNvSpPr>
            <a:spLocks noGrp="1"/>
          </p:cNvSpPr>
          <p:nvPr>
            <p:ph type="body" sz="quarter" idx="20" hasCustomPrompt="1"/>
          </p:nvPr>
        </p:nvSpPr>
        <p:spPr>
          <a:xfrm>
            <a:off x="6133800" y="6019587"/>
            <a:ext cx="32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a:t>Fuente: </a:t>
            </a:r>
            <a:endParaRPr lang="es-PE" dirty="0"/>
          </a:p>
        </p:txBody>
      </p:sp>
    </p:spTree>
    <p:extLst>
      <p:ext uri="{BB962C8B-B14F-4D97-AF65-F5344CB8AC3E}">
        <p14:creationId xmlns:p14="http://schemas.microsoft.com/office/powerpoint/2010/main" val="43446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3" name="Marcador de contenido 2"/>
          <p:cNvSpPr>
            <a:spLocks noGrp="1"/>
          </p:cNvSpPr>
          <p:nvPr>
            <p:ph idx="1"/>
          </p:nvPr>
        </p:nvSpPr>
        <p:spPr>
          <a:xfrm>
            <a:off x="838200" y="1838362"/>
            <a:ext cx="5220000" cy="4140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4" name="Marcador de contenido 2">
            <a:extLst>
              <a:ext uri="{FF2B5EF4-FFF2-40B4-BE49-F238E27FC236}">
                <a16:creationId xmlns:a16="http://schemas.microsoft.com/office/drawing/2014/main" id="{E5EA95C4-5659-064D-C0B3-E9E03A396562}"/>
              </a:ext>
            </a:extLst>
          </p:cNvPr>
          <p:cNvSpPr>
            <a:spLocks noGrp="1"/>
          </p:cNvSpPr>
          <p:nvPr>
            <p:ph idx="16"/>
          </p:nvPr>
        </p:nvSpPr>
        <p:spPr>
          <a:xfrm>
            <a:off x="6133800" y="1838362"/>
            <a:ext cx="2592000" cy="4140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5" name="Conector recto 4">
            <a:extLst>
              <a:ext uri="{FF2B5EF4-FFF2-40B4-BE49-F238E27FC236}">
                <a16:creationId xmlns:a16="http://schemas.microsoft.com/office/drawing/2014/main" id="{46841140-73C3-E63A-9A85-B435F2124558}"/>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
        <p:nvSpPr>
          <p:cNvPr id="7" name="Marcador de texto 15">
            <a:extLst>
              <a:ext uri="{FF2B5EF4-FFF2-40B4-BE49-F238E27FC236}">
                <a16:creationId xmlns:a16="http://schemas.microsoft.com/office/drawing/2014/main" id="{37324255-FD71-95B6-D242-DFFBD0AEC118}"/>
              </a:ext>
            </a:extLst>
          </p:cNvPr>
          <p:cNvSpPr>
            <a:spLocks noGrp="1"/>
          </p:cNvSpPr>
          <p:nvPr>
            <p:ph type="body" sz="quarter" idx="18" hasCustomPrompt="1"/>
          </p:nvPr>
        </p:nvSpPr>
        <p:spPr>
          <a:xfrm>
            <a:off x="6133800" y="1545138"/>
            <a:ext cx="14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35</a:t>
            </a:r>
            <a:endParaRPr lang="es-PE" dirty="0"/>
          </a:p>
        </p:txBody>
      </p:sp>
      <p:sp>
        <p:nvSpPr>
          <p:cNvPr id="10" name="Marcador de texto 15">
            <a:extLst>
              <a:ext uri="{FF2B5EF4-FFF2-40B4-BE49-F238E27FC236}">
                <a16:creationId xmlns:a16="http://schemas.microsoft.com/office/drawing/2014/main" id="{D630A22F-5E22-CDE3-0147-590158FF8A86}"/>
              </a:ext>
            </a:extLst>
          </p:cNvPr>
          <p:cNvSpPr>
            <a:spLocks noGrp="1"/>
          </p:cNvSpPr>
          <p:nvPr>
            <p:ph type="body" sz="quarter" idx="17" hasCustomPrompt="1"/>
          </p:nvPr>
        </p:nvSpPr>
        <p:spPr>
          <a:xfrm>
            <a:off x="838200" y="1545138"/>
            <a:ext cx="14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34</a:t>
            </a:r>
            <a:endParaRPr lang="es-PE" dirty="0"/>
          </a:p>
        </p:txBody>
      </p:sp>
      <p:sp>
        <p:nvSpPr>
          <p:cNvPr id="12" name="Marcador de texto 15">
            <a:extLst>
              <a:ext uri="{FF2B5EF4-FFF2-40B4-BE49-F238E27FC236}">
                <a16:creationId xmlns:a16="http://schemas.microsoft.com/office/drawing/2014/main" id="{E8E367B3-319F-8FD9-1372-89947ED09B0A}"/>
              </a:ext>
            </a:extLst>
          </p:cNvPr>
          <p:cNvSpPr>
            <a:spLocks noGrp="1"/>
          </p:cNvSpPr>
          <p:nvPr>
            <p:ph type="body" sz="quarter" idx="19" hasCustomPrompt="1"/>
          </p:nvPr>
        </p:nvSpPr>
        <p:spPr>
          <a:xfrm>
            <a:off x="838200" y="6019587"/>
            <a:ext cx="32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a:t>Fuente: </a:t>
            </a:r>
            <a:endParaRPr lang="es-PE" dirty="0"/>
          </a:p>
        </p:txBody>
      </p:sp>
      <p:sp>
        <p:nvSpPr>
          <p:cNvPr id="13" name="Marcador de texto 15">
            <a:extLst>
              <a:ext uri="{FF2B5EF4-FFF2-40B4-BE49-F238E27FC236}">
                <a16:creationId xmlns:a16="http://schemas.microsoft.com/office/drawing/2014/main" id="{B38C76F9-BE0A-5FE7-2382-06ACEB7085BB}"/>
              </a:ext>
            </a:extLst>
          </p:cNvPr>
          <p:cNvSpPr>
            <a:spLocks noGrp="1"/>
          </p:cNvSpPr>
          <p:nvPr>
            <p:ph type="body" sz="quarter" idx="20" hasCustomPrompt="1"/>
          </p:nvPr>
        </p:nvSpPr>
        <p:spPr>
          <a:xfrm>
            <a:off x="6133800" y="6019587"/>
            <a:ext cx="2592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a:t>Fuente: </a:t>
            </a:r>
            <a:endParaRPr lang="es-PE" dirty="0"/>
          </a:p>
        </p:txBody>
      </p:sp>
      <p:sp>
        <p:nvSpPr>
          <p:cNvPr id="14" name="Marcador de contenido 13">
            <a:extLst>
              <a:ext uri="{FF2B5EF4-FFF2-40B4-BE49-F238E27FC236}">
                <a16:creationId xmlns:a16="http://schemas.microsoft.com/office/drawing/2014/main" id="{2623F976-3B87-3E0F-47C2-BFAD1EDA8201}"/>
              </a:ext>
            </a:extLst>
          </p:cNvPr>
          <p:cNvSpPr>
            <a:spLocks noGrp="1"/>
          </p:cNvSpPr>
          <p:nvPr>
            <p:ph sz="quarter" idx="21"/>
          </p:nvPr>
        </p:nvSpPr>
        <p:spPr>
          <a:xfrm>
            <a:off x="8761800" y="1838325"/>
            <a:ext cx="2592000" cy="4140200"/>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
        <p:nvSpPr>
          <p:cNvPr id="15" name="Marcador de texto 15">
            <a:extLst>
              <a:ext uri="{FF2B5EF4-FFF2-40B4-BE49-F238E27FC236}">
                <a16:creationId xmlns:a16="http://schemas.microsoft.com/office/drawing/2014/main" id="{DBDCC3EC-5490-D540-0D4F-DBC70420A8E9}"/>
              </a:ext>
            </a:extLst>
          </p:cNvPr>
          <p:cNvSpPr>
            <a:spLocks noGrp="1"/>
          </p:cNvSpPr>
          <p:nvPr>
            <p:ph type="body" sz="quarter" idx="22" hasCustomPrompt="1"/>
          </p:nvPr>
        </p:nvSpPr>
        <p:spPr>
          <a:xfrm>
            <a:off x="8761800" y="6019587"/>
            <a:ext cx="2592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a:t>Fuente: </a:t>
            </a:r>
            <a:endParaRPr lang="es-PE" dirty="0"/>
          </a:p>
        </p:txBody>
      </p:sp>
      <p:sp>
        <p:nvSpPr>
          <p:cNvPr id="16" name="Marcador de texto 15">
            <a:extLst>
              <a:ext uri="{FF2B5EF4-FFF2-40B4-BE49-F238E27FC236}">
                <a16:creationId xmlns:a16="http://schemas.microsoft.com/office/drawing/2014/main" id="{84EBAAB7-8A7E-0E41-7AA8-B260CC4BEEEC}"/>
              </a:ext>
            </a:extLst>
          </p:cNvPr>
          <p:cNvSpPr>
            <a:spLocks noGrp="1"/>
          </p:cNvSpPr>
          <p:nvPr>
            <p:ph type="body" sz="quarter" idx="23" hasCustomPrompt="1"/>
          </p:nvPr>
        </p:nvSpPr>
        <p:spPr>
          <a:xfrm>
            <a:off x="8761800" y="1545138"/>
            <a:ext cx="1440000" cy="252000"/>
          </a:xfrm>
        </p:spPr>
        <p:txBody>
          <a:bodyPr anchor="ctr" anchorCtr="0">
            <a:noAutofit/>
          </a:bodyPr>
          <a:lstStyle>
            <a:lvl1pPr>
              <a:defRPr sz="1600">
                <a:latin typeface="Arial" panose="020B0604020202020204" pitchFamily="34" charset="0"/>
                <a:cs typeface="Arial" panose="020B0604020202020204" pitchFamily="34" charset="0"/>
              </a:defRPr>
            </a:lvl1pPr>
          </a:lstStyle>
          <a:p>
            <a:pPr lvl="0"/>
            <a:r>
              <a:rPr lang="es-ES" dirty="0" err="1"/>
              <a:t>Fig</a:t>
            </a:r>
            <a:r>
              <a:rPr lang="es-ES" dirty="0"/>
              <a:t> 35</a:t>
            </a:r>
            <a:endParaRPr lang="es-PE" dirty="0"/>
          </a:p>
        </p:txBody>
      </p:sp>
    </p:spTree>
    <p:extLst>
      <p:ext uri="{BB962C8B-B14F-4D97-AF65-F5344CB8AC3E}">
        <p14:creationId xmlns:p14="http://schemas.microsoft.com/office/powerpoint/2010/main" val="25118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3" name="Marcador de contenido 2"/>
          <p:cNvSpPr>
            <a:spLocks noGrp="1"/>
          </p:cNvSpPr>
          <p:nvPr>
            <p:ph idx="1"/>
          </p:nvPr>
        </p:nvSpPr>
        <p:spPr>
          <a:xfrm>
            <a:off x="838200" y="1545138"/>
            <a:ext cx="5220000" cy="4752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4" name="Marcador de contenido 2">
            <a:extLst>
              <a:ext uri="{FF2B5EF4-FFF2-40B4-BE49-F238E27FC236}">
                <a16:creationId xmlns:a16="http://schemas.microsoft.com/office/drawing/2014/main" id="{E5EA95C4-5659-064D-C0B3-E9E03A396562}"/>
              </a:ext>
            </a:extLst>
          </p:cNvPr>
          <p:cNvSpPr>
            <a:spLocks noGrp="1"/>
          </p:cNvSpPr>
          <p:nvPr>
            <p:ph idx="16"/>
          </p:nvPr>
        </p:nvSpPr>
        <p:spPr>
          <a:xfrm>
            <a:off x="6133800" y="1545138"/>
            <a:ext cx="5220000" cy="4752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5" name="Conector recto 4">
            <a:extLst>
              <a:ext uri="{FF2B5EF4-FFF2-40B4-BE49-F238E27FC236}">
                <a16:creationId xmlns:a16="http://schemas.microsoft.com/office/drawing/2014/main" id="{46841140-73C3-E63A-9A85-B435F2124558}"/>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46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3" name="Marcador de contenido 2"/>
          <p:cNvSpPr>
            <a:spLocks noGrp="1"/>
          </p:cNvSpPr>
          <p:nvPr>
            <p:ph idx="1"/>
          </p:nvPr>
        </p:nvSpPr>
        <p:spPr>
          <a:xfrm>
            <a:off x="838200" y="1545138"/>
            <a:ext cx="5220000" cy="4752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4" name="Marcador de contenido 2">
            <a:extLst>
              <a:ext uri="{FF2B5EF4-FFF2-40B4-BE49-F238E27FC236}">
                <a16:creationId xmlns:a16="http://schemas.microsoft.com/office/drawing/2014/main" id="{E5EA95C4-5659-064D-C0B3-E9E03A396562}"/>
              </a:ext>
            </a:extLst>
          </p:cNvPr>
          <p:cNvSpPr>
            <a:spLocks noGrp="1"/>
          </p:cNvSpPr>
          <p:nvPr>
            <p:ph idx="16"/>
          </p:nvPr>
        </p:nvSpPr>
        <p:spPr>
          <a:xfrm>
            <a:off x="6133800" y="1545138"/>
            <a:ext cx="5220000" cy="47520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5" name="Conector recto 4">
            <a:extLst>
              <a:ext uri="{FF2B5EF4-FFF2-40B4-BE49-F238E27FC236}">
                <a16:creationId xmlns:a16="http://schemas.microsoft.com/office/drawing/2014/main" id="{46841140-73C3-E63A-9A85-B435F2124558}"/>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3736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8640000" cy="900000"/>
          </a:xfrm>
          <a:solidFill>
            <a:schemeClr val="accent6"/>
          </a:solidFill>
          <a:ln>
            <a:noFill/>
          </a:ln>
          <a:effectLst>
            <a:outerShdw blurRad="152400" dist="317500" dir="5400000" sx="90000" sy="-19000" rotWithShape="0">
              <a:prstClr val="black">
                <a:alpha val="15000"/>
              </a:prstClr>
            </a:outerShdw>
          </a:effectLst>
          <a:scene3d>
            <a:camera prst="orthographicFront"/>
            <a:lightRig rig="threePt" dir="t"/>
          </a:scene3d>
          <a:sp3d prstMaterial="plastic">
            <a:bevelT/>
          </a:sp3d>
        </p:spPr>
        <p:style>
          <a:lnRef idx="1">
            <a:schemeClr val="accent3"/>
          </a:lnRef>
          <a:fillRef idx="3">
            <a:schemeClr val="accent3"/>
          </a:fillRef>
          <a:effectRef idx="2">
            <a:schemeClr val="accent3"/>
          </a:effectRef>
          <a:fontRef idx="minor">
            <a:schemeClr val="lt1"/>
          </a:fontRef>
        </p:style>
        <p:txBody>
          <a:bodyPr>
            <a:normAutofit/>
          </a:bodyPr>
          <a:lstStyle>
            <a:lvl1pPr>
              <a:defRPr sz="2400">
                <a:solidFill>
                  <a:schemeClr val="bg2">
                    <a:lumMod val="10000"/>
                  </a:schemeClr>
                </a:solidFill>
                <a:latin typeface="Algerian" panose="04020705040A02060702" pitchFamily="82" charset="0"/>
              </a:defRPr>
            </a:lvl1pPr>
          </a:lstStyle>
          <a:p>
            <a:r>
              <a:rPr lang="es-ES" dirty="0"/>
              <a:t>Haga clic para modificar el estilo de título del patrón</a:t>
            </a:r>
          </a:p>
        </p:txBody>
      </p:sp>
      <p:sp>
        <p:nvSpPr>
          <p:cNvPr id="3" name="Marcador de contenido 2"/>
          <p:cNvSpPr>
            <a:spLocks noGrp="1"/>
          </p:cNvSpPr>
          <p:nvPr>
            <p:ph idx="1"/>
          </p:nvPr>
        </p:nvSpPr>
        <p:spPr>
          <a:xfrm>
            <a:off x="838200" y="2286756"/>
            <a:ext cx="5220000" cy="4010381"/>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8" name="Marcador de texto 7">
            <a:extLst>
              <a:ext uri="{FF2B5EF4-FFF2-40B4-BE49-F238E27FC236}">
                <a16:creationId xmlns:a16="http://schemas.microsoft.com/office/drawing/2014/main" id="{982E0ADE-76C7-8AAF-E435-5594A42F7390}"/>
              </a:ext>
            </a:extLst>
          </p:cNvPr>
          <p:cNvSpPr>
            <a:spLocks noGrp="1"/>
          </p:cNvSpPr>
          <p:nvPr>
            <p:ph type="body" sz="quarter" idx="13" hasCustomPrompt="1"/>
          </p:nvPr>
        </p:nvSpPr>
        <p:spPr>
          <a:xfrm>
            <a:off x="8382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24/04/24</a:t>
            </a:r>
            <a:endParaRPr lang="es-PE" dirty="0"/>
          </a:p>
        </p:txBody>
      </p:sp>
      <p:sp>
        <p:nvSpPr>
          <p:cNvPr id="9" name="Marcador de texto 7">
            <a:extLst>
              <a:ext uri="{FF2B5EF4-FFF2-40B4-BE49-F238E27FC236}">
                <a16:creationId xmlns:a16="http://schemas.microsoft.com/office/drawing/2014/main" id="{89E4DE91-6105-7358-3B01-98277EF1F9F1}"/>
              </a:ext>
            </a:extLst>
          </p:cNvPr>
          <p:cNvSpPr>
            <a:spLocks noGrp="1"/>
          </p:cNvSpPr>
          <p:nvPr>
            <p:ph type="body" sz="quarter" idx="14" hasCustomPrompt="1"/>
          </p:nvPr>
        </p:nvSpPr>
        <p:spPr>
          <a:xfrm>
            <a:off x="8610600" y="6356350"/>
            <a:ext cx="27432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 de diapositiva</a:t>
            </a:r>
            <a:endParaRPr lang="es-PE" dirty="0"/>
          </a:p>
        </p:txBody>
      </p:sp>
      <p:sp>
        <p:nvSpPr>
          <p:cNvPr id="11" name="Marcador de texto 7">
            <a:extLst>
              <a:ext uri="{FF2B5EF4-FFF2-40B4-BE49-F238E27FC236}">
                <a16:creationId xmlns:a16="http://schemas.microsoft.com/office/drawing/2014/main" id="{E43C1202-6346-BAA4-1115-9E7BEA11769A}"/>
              </a:ext>
            </a:extLst>
          </p:cNvPr>
          <p:cNvSpPr>
            <a:spLocks noGrp="1"/>
          </p:cNvSpPr>
          <p:nvPr>
            <p:ph type="body" sz="quarter" idx="15" hasCustomPrompt="1"/>
          </p:nvPr>
        </p:nvSpPr>
        <p:spPr>
          <a:xfrm>
            <a:off x="4038600" y="6356350"/>
            <a:ext cx="4114800" cy="365125"/>
          </a:xfrm>
          <a:solidFill>
            <a:schemeClr val="bg1">
              <a:lumMod val="6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anchor="ctr" anchorCtr="0">
            <a:noAutofit/>
          </a:bodyPr>
          <a:lstStyle>
            <a:lvl1pPr>
              <a:defRPr sz="1200">
                <a:solidFill>
                  <a:schemeClr val="tx1"/>
                </a:solidFill>
              </a:defRPr>
            </a:lvl1pPr>
            <a:lvl2pPr>
              <a:defRPr sz="1200"/>
            </a:lvl2pPr>
            <a:lvl3pPr>
              <a:defRPr sz="1200"/>
            </a:lvl3pPr>
            <a:lvl4pPr>
              <a:defRPr sz="1200"/>
            </a:lvl4pPr>
            <a:lvl5pPr>
              <a:defRPr sz="1200"/>
            </a:lvl5pPr>
          </a:lstStyle>
          <a:p>
            <a:pPr lvl="0"/>
            <a:r>
              <a:rPr lang="es-ES" dirty="0"/>
              <a:t>Módulo I - K.V.C.P</a:t>
            </a:r>
            <a:endParaRPr lang="es-PE" dirty="0"/>
          </a:p>
        </p:txBody>
      </p:sp>
      <p:sp>
        <p:nvSpPr>
          <p:cNvPr id="4" name="Marcador de contenido 2">
            <a:extLst>
              <a:ext uri="{FF2B5EF4-FFF2-40B4-BE49-F238E27FC236}">
                <a16:creationId xmlns:a16="http://schemas.microsoft.com/office/drawing/2014/main" id="{E5EA95C4-5659-064D-C0B3-E9E03A396562}"/>
              </a:ext>
            </a:extLst>
          </p:cNvPr>
          <p:cNvSpPr>
            <a:spLocks noGrp="1"/>
          </p:cNvSpPr>
          <p:nvPr>
            <p:ph idx="16"/>
          </p:nvPr>
        </p:nvSpPr>
        <p:spPr>
          <a:xfrm>
            <a:off x="6133800" y="2286737"/>
            <a:ext cx="5220000" cy="4010400"/>
          </a:xfrm>
          <a:ln>
            <a:solidFill>
              <a:schemeClr val="tx1"/>
            </a:solidFill>
          </a:ln>
        </p:spPr>
        <p:txBody>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cxnSp>
        <p:nvCxnSpPr>
          <p:cNvPr id="5" name="Conector recto 4">
            <a:extLst>
              <a:ext uri="{FF2B5EF4-FFF2-40B4-BE49-F238E27FC236}">
                <a16:creationId xmlns:a16="http://schemas.microsoft.com/office/drawing/2014/main" id="{46841140-73C3-E63A-9A85-B435F2124558}"/>
              </a:ext>
            </a:extLst>
          </p:cNvPr>
          <p:cNvCxnSpPr/>
          <p:nvPr userDrawn="1"/>
        </p:nvCxnSpPr>
        <p:spPr>
          <a:xfrm>
            <a:off x="11183" y="1406769"/>
            <a:ext cx="12168000" cy="0"/>
          </a:xfrm>
          <a:prstGeom prst="line">
            <a:avLst/>
          </a:prstGeom>
          <a:ln w="104775" cmpd="tri">
            <a:solidFill>
              <a:schemeClr val="tx1">
                <a:lumMod val="50000"/>
                <a:lumOff val="50000"/>
              </a:schemeClr>
            </a:solidFill>
          </a:ln>
        </p:spPr>
        <p:style>
          <a:lnRef idx="3">
            <a:schemeClr val="accent6"/>
          </a:lnRef>
          <a:fillRef idx="0">
            <a:schemeClr val="accent6"/>
          </a:fillRef>
          <a:effectRef idx="2">
            <a:schemeClr val="accent6"/>
          </a:effectRef>
          <a:fontRef idx="minor">
            <a:schemeClr val="tx1"/>
          </a:fontRef>
        </p:style>
      </p:cxnSp>
      <p:sp>
        <p:nvSpPr>
          <p:cNvPr id="7" name="Marcador de texto 6">
            <a:extLst>
              <a:ext uri="{FF2B5EF4-FFF2-40B4-BE49-F238E27FC236}">
                <a16:creationId xmlns:a16="http://schemas.microsoft.com/office/drawing/2014/main" id="{80A4F7A4-D13C-CFDE-F1AA-6EA8C54F7B58}"/>
              </a:ext>
            </a:extLst>
          </p:cNvPr>
          <p:cNvSpPr>
            <a:spLocks noGrp="1"/>
          </p:cNvSpPr>
          <p:nvPr>
            <p:ph type="body" sz="quarter" idx="17"/>
          </p:nvPr>
        </p:nvSpPr>
        <p:spPr>
          <a:xfrm>
            <a:off x="838200" y="1545138"/>
            <a:ext cx="5219700" cy="603250"/>
          </a:xfrm>
        </p:spPr>
        <p:txBody>
          <a:bodyPr/>
          <a:lstStyle/>
          <a:p>
            <a:pPr lvl="0"/>
            <a:endParaRPr lang="es-PE" dirty="0"/>
          </a:p>
        </p:txBody>
      </p:sp>
      <p:sp>
        <p:nvSpPr>
          <p:cNvPr id="10" name="Marcador de texto 6">
            <a:extLst>
              <a:ext uri="{FF2B5EF4-FFF2-40B4-BE49-F238E27FC236}">
                <a16:creationId xmlns:a16="http://schemas.microsoft.com/office/drawing/2014/main" id="{1884DDD8-1BB7-AD56-7FFE-3E9EC0C07766}"/>
              </a:ext>
            </a:extLst>
          </p:cNvPr>
          <p:cNvSpPr>
            <a:spLocks noGrp="1"/>
          </p:cNvSpPr>
          <p:nvPr>
            <p:ph type="body" sz="quarter" idx="18"/>
          </p:nvPr>
        </p:nvSpPr>
        <p:spPr>
          <a:xfrm>
            <a:off x="6134100" y="1545138"/>
            <a:ext cx="5219700" cy="603250"/>
          </a:xfrm>
        </p:spPr>
        <p:txBody>
          <a:bodyPr/>
          <a:lstStyle/>
          <a:p>
            <a:pPr lvl="0"/>
            <a:endParaRPr lang="es-PE" dirty="0"/>
          </a:p>
        </p:txBody>
      </p:sp>
    </p:spTree>
    <p:extLst>
      <p:ext uri="{BB962C8B-B14F-4D97-AF65-F5344CB8AC3E}">
        <p14:creationId xmlns:p14="http://schemas.microsoft.com/office/powerpoint/2010/main" val="12310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13/05/2024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60" r:id="rId5"/>
    <p:sldLayoutId id="2147483665" r:id="rId6"/>
    <p:sldLayoutId id="2147483663" r:id="rId7"/>
    <p:sldLayoutId id="2147483664" r:id="rId8"/>
    <p:sldLayoutId id="214748366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81308-CC03-5CF1-0FD7-1A8BEA204A0B}"/>
              </a:ext>
            </a:extLst>
          </p:cNvPr>
          <p:cNvSpPr>
            <a:spLocks noGrp="1"/>
          </p:cNvSpPr>
          <p:nvPr>
            <p:ph type="title"/>
          </p:nvPr>
        </p:nvSpPr>
        <p:spPr/>
        <p:txBody>
          <a:bodyPr/>
          <a:lstStyle/>
          <a:p>
            <a:r>
              <a:rPr lang="es-ES" dirty="0"/>
              <a:t>Cálculo de reservas – Recursos.</a:t>
            </a:r>
            <a:endParaRPr lang="es-PE" dirty="0"/>
          </a:p>
        </p:txBody>
      </p:sp>
      <p:sp>
        <p:nvSpPr>
          <p:cNvPr id="15" name="Marcador de texto 14">
            <a:extLst>
              <a:ext uri="{FF2B5EF4-FFF2-40B4-BE49-F238E27FC236}">
                <a16:creationId xmlns:a16="http://schemas.microsoft.com/office/drawing/2014/main" id="{7AFE1DE0-8C21-466D-EE9B-7BC15DAAB265}"/>
              </a:ext>
            </a:extLst>
          </p:cNvPr>
          <p:cNvSpPr>
            <a:spLocks noGrp="1"/>
          </p:cNvSpPr>
          <p:nvPr>
            <p:ph type="body" sz="quarter" idx="13"/>
          </p:nvPr>
        </p:nvSpPr>
        <p:spPr/>
        <p:txBody>
          <a:bodyPr/>
          <a:lstStyle/>
          <a:p>
            <a:endParaRPr lang="es-PE"/>
          </a:p>
        </p:txBody>
      </p:sp>
      <p:sp>
        <p:nvSpPr>
          <p:cNvPr id="16" name="Marcador de texto 15">
            <a:extLst>
              <a:ext uri="{FF2B5EF4-FFF2-40B4-BE49-F238E27FC236}">
                <a16:creationId xmlns:a16="http://schemas.microsoft.com/office/drawing/2014/main" id="{FDFD50B1-46E7-ABA6-BCF6-6C3641A990D8}"/>
              </a:ext>
            </a:extLst>
          </p:cNvPr>
          <p:cNvSpPr>
            <a:spLocks noGrp="1"/>
          </p:cNvSpPr>
          <p:nvPr>
            <p:ph type="body" sz="quarter" idx="14"/>
          </p:nvPr>
        </p:nvSpPr>
        <p:spPr/>
        <p:txBody>
          <a:bodyPr/>
          <a:lstStyle/>
          <a:p>
            <a:endParaRPr lang="es-PE"/>
          </a:p>
        </p:txBody>
      </p:sp>
      <p:sp>
        <p:nvSpPr>
          <p:cNvPr id="17" name="Marcador de texto 16">
            <a:extLst>
              <a:ext uri="{FF2B5EF4-FFF2-40B4-BE49-F238E27FC236}">
                <a16:creationId xmlns:a16="http://schemas.microsoft.com/office/drawing/2014/main" id="{E75821C3-EAF3-3F55-24E9-6D4EB6E52A9C}"/>
              </a:ext>
            </a:extLst>
          </p:cNvPr>
          <p:cNvSpPr>
            <a:spLocks noGrp="1"/>
          </p:cNvSpPr>
          <p:nvPr>
            <p:ph type="body" sz="quarter" idx="15"/>
          </p:nvPr>
        </p:nvSpPr>
        <p:spPr/>
        <p:txBody>
          <a:bodyPr/>
          <a:lstStyle/>
          <a:p>
            <a:endParaRPr lang="es-PE"/>
          </a:p>
        </p:txBody>
      </p:sp>
      <p:sp>
        <p:nvSpPr>
          <p:cNvPr id="18" name="Marcador de texto 17">
            <a:extLst>
              <a:ext uri="{FF2B5EF4-FFF2-40B4-BE49-F238E27FC236}">
                <a16:creationId xmlns:a16="http://schemas.microsoft.com/office/drawing/2014/main" id="{C3059E0F-9C1E-E078-9310-A660F5497C0A}"/>
              </a:ext>
            </a:extLst>
          </p:cNvPr>
          <p:cNvSpPr>
            <a:spLocks noGrp="1"/>
          </p:cNvSpPr>
          <p:nvPr>
            <p:ph type="body" sz="quarter" idx="17"/>
          </p:nvPr>
        </p:nvSpPr>
        <p:spPr/>
        <p:txBody>
          <a:bodyPr/>
          <a:lstStyle/>
          <a:p>
            <a:r>
              <a:rPr lang="es-ES" dirty="0"/>
              <a:t>Fig. 9</a:t>
            </a:r>
            <a:endParaRPr lang="es-PE" dirty="0"/>
          </a:p>
        </p:txBody>
      </p:sp>
      <p:sp>
        <p:nvSpPr>
          <p:cNvPr id="19" name="Marcador de texto 18">
            <a:extLst>
              <a:ext uri="{FF2B5EF4-FFF2-40B4-BE49-F238E27FC236}">
                <a16:creationId xmlns:a16="http://schemas.microsoft.com/office/drawing/2014/main" id="{9892B114-21CC-19C8-7055-C37BCCCF0D99}"/>
              </a:ext>
            </a:extLst>
          </p:cNvPr>
          <p:cNvSpPr>
            <a:spLocks noGrp="1"/>
          </p:cNvSpPr>
          <p:nvPr>
            <p:ph type="body" sz="quarter" idx="18"/>
          </p:nvPr>
        </p:nvSpPr>
        <p:spPr/>
        <p:txBody>
          <a:bodyPr/>
          <a:lstStyle/>
          <a:p>
            <a:endParaRPr lang="es-PE"/>
          </a:p>
        </p:txBody>
      </p:sp>
      <p:sp>
        <p:nvSpPr>
          <p:cNvPr id="20" name="Marcador de texto 19">
            <a:extLst>
              <a:ext uri="{FF2B5EF4-FFF2-40B4-BE49-F238E27FC236}">
                <a16:creationId xmlns:a16="http://schemas.microsoft.com/office/drawing/2014/main" id="{AE6ADF0E-7A7C-2CC5-7189-D193E59EDE64}"/>
              </a:ext>
            </a:extLst>
          </p:cNvPr>
          <p:cNvSpPr>
            <a:spLocks noGrp="1"/>
          </p:cNvSpPr>
          <p:nvPr>
            <p:ph type="body" sz="quarter" idx="19"/>
          </p:nvPr>
        </p:nvSpPr>
        <p:spPr/>
        <p:txBody>
          <a:bodyPr/>
          <a:lstStyle/>
          <a:p>
            <a:r>
              <a:rPr lang="es-ES" dirty="0"/>
              <a:t>Modelo de bloques – Categorías</a:t>
            </a:r>
            <a:endParaRPr lang="es-PE" dirty="0"/>
          </a:p>
        </p:txBody>
      </p:sp>
      <p:pic>
        <p:nvPicPr>
          <p:cNvPr id="24" name="Marcador de contenido 23">
            <a:extLst>
              <a:ext uri="{FF2B5EF4-FFF2-40B4-BE49-F238E27FC236}">
                <a16:creationId xmlns:a16="http://schemas.microsoft.com/office/drawing/2014/main" id="{2E31D277-68CA-CE21-7391-1AB811D275A4}"/>
              </a:ext>
            </a:extLst>
          </p:cNvPr>
          <p:cNvPicPr>
            <a:picLocks noGrp="1" noChangeAspect="1"/>
          </p:cNvPicPr>
          <p:nvPr>
            <p:ph idx="16"/>
          </p:nvPr>
        </p:nvPicPr>
        <p:blipFill>
          <a:blip r:embed="rId2"/>
          <a:stretch>
            <a:fillRect/>
          </a:stretch>
        </p:blipFill>
        <p:spPr>
          <a:xfrm>
            <a:off x="2206048" y="1836738"/>
            <a:ext cx="7779904" cy="4138612"/>
          </a:xfrm>
        </p:spPr>
      </p:pic>
    </p:spTree>
    <p:extLst>
      <p:ext uri="{BB962C8B-B14F-4D97-AF65-F5344CB8AC3E}">
        <p14:creationId xmlns:p14="http://schemas.microsoft.com/office/powerpoint/2010/main" val="1824340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1C578-41EE-6D21-44BB-AEE6A1CB36F4}"/>
              </a:ext>
            </a:extLst>
          </p:cNvPr>
          <p:cNvSpPr>
            <a:spLocks noGrp="1"/>
          </p:cNvSpPr>
          <p:nvPr>
            <p:ph type="title"/>
          </p:nvPr>
        </p:nvSpPr>
        <p:spPr/>
        <p:txBody>
          <a:bodyPr/>
          <a:lstStyle/>
          <a:p>
            <a:r>
              <a:rPr lang="es-ES" dirty="0"/>
              <a:t>Cálculo de reservas – Recursos.</a:t>
            </a:r>
            <a:endParaRPr lang="es-PE" dirty="0"/>
          </a:p>
        </p:txBody>
      </p:sp>
      <p:sp>
        <p:nvSpPr>
          <p:cNvPr id="3" name="Marcador de texto 2">
            <a:extLst>
              <a:ext uri="{FF2B5EF4-FFF2-40B4-BE49-F238E27FC236}">
                <a16:creationId xmlns:a16="http://schemas.microsoft.com/office/drawing/2014/main" id="{FCB67F97-69BF-A50E-EB4E-7E7C4C8B7EE6}"/>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62006AE9-3192-43E2-4091-9EBDD26C56D2}"/>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39D8461A-9188-E95B-1CBA-2CD2F55C5DEA}"/>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7232450F-AF22-324C-0CD1-DD2977F9FE90}"/>
              </a:ext>
            </a:extLst>
          </p:cNvPr>
          <p:cNvPicPr>
            <a:picLocks noGrp="1" noChangeAspect="1"/>
          </p:cNvPicPr>
          <p:nvPr>
            <p:ph idx="16"/>
          </p:nvPr>
        </p:nvPicPr>
        <p:blipFill>
          <a:blip r:embed="rId2"/>
          <a:stretch>
            <a:fillRect/>
          </a:stretch>
        </p:blipFill>
        <p:spPr>
          <a:xfrm>
            <a:off x="2208906" y="1836738"/>
            <a:ext cx="7774188" cy="4138612"/>
          </a:xfrm>
        </p:spPr>
      </p:pic>
      <p:sp>
        <p:nvSpPr>
          <p:cNvPr id="7" name="Marcador de texto 6">
            <a:extLst>
              <a:ext uri="{FF2B5EF4-FFF2-40B4-BE49-F238E27FC236}">
                <a16:creationId xmlns:a16="http://schemas.microsoft.com/office/drawing/2014/main" id="{E65D97B0-1972-7715-9791-E43807A870FC}"/>
              </a:ext>
            </a:extLst>
          </p:cNvPr>
          <p:cNvSpPr>
            <a:spLocks noGrp="1"/>
          </p:cNvSpPr>
          <p:nvPr>
            <p:ph type="body" sz="quarter" idx="17"/>
          </p:nvPr>
        </p:nvSpPr>
        <p:spPr/>
        <p:txBody>
          <a:bodyPr/>
          <a:lstStyle/>
          <a:p>
            <a:r>
              <a:rPr lang="es-ES" dirty="0"/>
              <a:t>Fig. 13</a:t>
            </a:r>
            <a:endParaRPr lang="es-PE" dirty="0"/>
          </a:p>
        </p:txBody>
      </p:sp>
      <p:sp>
        <p:nvSpPr>
          <p:cNvPr id="8" name="Marcador de texto 7">
            <a:extLst>
              <a:ext uri="{FF2B5EF4-FFF2-40B4-BE49-F238E27FC236}">
                <a16:creationId xmlns:a16="http://schemas.microsoft.com/office/drawing/2014/main" id="{1DE45D94-9117-8982-D9DF-4A8F2ACA4212}"/>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B30FB16F-F292-C01B-A8CC-C5F0192FC6D1}"/>
              </a:ext>
            </a:extLst>
          </p:cNvPr>
          <p:cNvSpPr>
            <a:spLocks noGrp="1"/>
          </p:cNvSpPr>
          <p:nvPr>
            <p:ph type="body" sz="quarter" idx="19"/>
          </p:nvPr>
        </p:nvSpPr>
        <p:spPr/>
        <p:txBody>
          <a:bodyPr/>
          <a:lstStyle/>
          <a:p>
            <a:r>
              <a:rPr lang="es-ES" dirty="0"/>
              <a:t>Modelo de bloques – Leyes de plata en Oz/ton.</a:t>
            </a:r>
            <a:endParaRPr lang="es-PE" dirty="0"/>
          </a:p>
        </p:txBody>
      </p:sp>
    </p:spTree>
    <p:extLst>
      <p:ext uri="{BB962C8B-B14F-4D97-AF65-F5344CB8AC3E}">
        <p14:creationId xmlns:p14="http://schemas.microsoft.com/office/powerpoint/2010/main" val="90754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57FD4-1DD0-D7A8-B8E9-F45924538B86}"/>
              </a:ext>
            </a:extLst>
          </p:cNvPr>
          <p:cNvSpPr>
            <a:spLocks noGrp="1"/>
          </p:cNvSpPr>
          <p:nvPr>
            <p:ph type="title"/>
          </p:nvPr>
        </p:nvSpPr>
        <p:spPr/>
        <p:txBody>
          <a:bodyPr/>
          <a:lstStyle/>
          <a:p>
            <a:r>
              <a:rPr lang="es-ES" dirty="0"/>
              <a:t>Cálculo de reservas – Recursos.</a:t>
            </a:r>
            <a:endParaRPr lang="es-PE" dirty="0"/>
          </a:p>
        </p:txBody>
      </p:sp>
      <p:sp>
        <p:nvSpPr>
          <p:cNvPr id="3" name="Marcador de texto 2">
            <a:extLst>
              <a:ext uri="{FF2B5EF4-FFF2-40B4-BE49-F238E27FC236}">
                <a16:creationId xmlns:a16="http://schemas.microsoft.com/office/drawing/2014/main" id="{FBCC5F58-DC2F-E8B9-4FDF-7A16916311AD}"/>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D962C581-36A6-E71C-CF09-FA0D935D7DBB}"/>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9B25E4C5-9714-14D9-9588-9233D2EC3050}"/>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6D376363-4C6C-3F9C-FCA3-F3ADBE5BDD44}"/>
              </a:ext>
            </a:extLst>
          </p:cNvPr>
          <p:cNvPicPr>
            <a:picLocks noGrp="1" noChangeAspect="1"/>
          </p:cNvPicPr>
          <p:nvPr>
            <p:ph idx="16"/>
          </p:nvPr>
        </p:nvPicPr>
        <p:blipFill>
          <a:blip r:embed="rId2"/>
          <a:stretch>
            <a:fillRect/>
          </a:stretch>
        </p:blipFill>
        <p:spPr>
          <a:xfrm>
            <a:off x="2211764" y="1836738"/>
            <a:ext cx="7768471" cy="4138612"/>
          </a:xfrm>
        </p:spPr>
      </p:pic>
      <p:sp>
        <p:nvSpPr>
          <p:cNvPr id="7" name="Marcador de texto 6">
            <a:extLst>
              <a:ext uri="{FF2B5EF4-FFF2-40B4-BE49-F238E27FC236}">
                <a16:creationId xmlns:a16="http://schemas.microsoft.com/office/drawing/2014/main" id="{8E3C64EB-534B-AE33-DBBF-ADF257E2BAFD}"/>
              </a:ext>
            </a:extLst>
          </p:cNvPr>
          <p:cNvSpPr>
            <a:spLocks noGrp="1"/>
          </p:cNvSpPr>
          <p:nvPr>
            <p:ph type="body" sz="quarter" idx="17"/>
          </p:nvPr>
        </p:nvSpPr>
        <p:spPr/>
        <p:txBody>
          <a:bodyPr/>
          <a:lstStyle/>
          <a:p>
            <a:r>
              <a:rPr lang="es-ES" dirty="0"/>
              <a:t>Fig. 14</a:t>
            </a:r>
            <a:endParaRPr lang="es-PE" dirty="0"/>
          </a:p>
        </p:txBody>
      </p:sp>
      <p:sp>
        <p:nvSpPr>
          <p:cNvPr id="8" name="Marcador de texto 7">
            <a:extLst>
              <a:ext uri="{FF2B5EF4-FFF2-40B4-BE49-F238E27FC236}">
                <a16:creationId xmlns:a16="http://schemas.microsoft.com/office/drawing/2014/main" id="{79B8E9FA-DAED-D45F-7DC2-40040FC9CE00}"/>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8F99377B-5EFF-0915-30F1-2E6534AD4DA1}"/>
              </a:ext>
            </a:extLst>
          </p:cNvPr>
          <p:cNvSpPr>
            <a:spLocks noGrp="1"/>
          </p:cNvSpPr>
          <p:nvPr>
            <p:ph type="body" sz="quarter" idx="19"/>
          </p:nvPr>
        </p:nvSpPr>
        <p:spPr/>
        <p:txBody>
          <a:bodyPr/>
          <a:lstStyle/>
          <a:p>
            <a:r>
              <a:rPr lang="es-ES" dirty="0"/>
              <a:t>Modelo de recursos – (Medido – Indicado – Inferido)</a:t>
            </a:r>
            <a:endParaRPr lang="es-PE" dirty="0"/>
          </a:p>
        </p:txBody>
      </p:sp>
    </p:spTree>
    <p:extLst>
      <p:ext uri="{BB962C8B-B14F-4D97-AF65-F5344CB8AC3E}">
        <p14:creationId xmlns:p14="http://schemas.microsoft.com/office/powerpoint/2010/main" val="4099157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5765B0-DDCC-64E1-416A-4B63D5D2BFE4}"/>
              </a:ext>
            </a:extLst>
          </p:cNvPr>
          <p:cNvSpPr>
            <a:spLocks noGrp="1"/>
          </p:cNvSpPr>
          <p:nvPr>
            <p:ph type="title"/>
          </p:nvPr>
        </p:nvSpPr>
        <p:spPr/>
        <p:txBody>
          <a:bodyPr/>
          <a:lstStyle/>
          <a:p>
            <a:r>
              <a:rPr lang="es-ES" dirty="0"/>
              <a:t>Cálculo de reservas – Recursos.</a:t>
            </a:r>
            <a:endParaRPr lang="es-PE" dirty="0"/>
          </a:p>
        </p:txBody>
      </p:sp>
      <p:sp>
        <p:nvSpPr>
          <p:cNvPr id="3" name="Marcador de texto 2">
            <a:extLst>
              <a:ext uri="{FF2B5EF4-FFF2-40B4-BE49-F238E27FC236}">
                <a16:creationId xmlns:a16="http://schemas.microsoft.com/office/drawing/2014/main" id="{71DC81C8-8634-8C6D-2D0C-576E0AEA71FA}"/>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4CFD8C37-AF50-C813-6BE9-377C80FC43F7}"/>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54BAB9EE-9D80-734A-BDEA-B7BF6405A297}"/>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AB2C90F9-E88A-CFFD-D5AD-3220F61537B1}"/>
              </a:ext>
            </a:extLst>
          </p:cNvPr>
          <p:cNvPicPr>
            <a:picLocks noGrp="1" noChangeAspect="1"/>
          </p:cNvPicPr>
          <p:nvPr>
            <p:ph idx="16"/>
          </p:nvPr>
        </p:nvPicPr>
        <p:blipFill>
          <a:blip r:embed="rId2"/>
          <a:stretch>
            <a:fillRect/>
          </a:stretch>
        </p:blipFill>
        <p:spPr>
          <a:xfrm>
            <a:off x="2211764" y="1836738"/>
            <a:ext cx="7768471" cy="4138612"/>
          </a:xfrm>
        </p:spPr>
      </p:pic>
      <p:sp>
        <p:nvSpPr>
          <p:cNvPr id="7" name="Marcador de texto 6">
            <a:extLst>
              <a:ext uri="{FF2B5EF4-FFF2-40B4-BE49-F238E27FC236}">
                <a16:creationId xmlns:a16="http://schemas.microsoft.com/office/drawing/2014/main" id="{D884E17D-51C2-5861-4D7B-85A0D6378574}"/>
              </a:ext>
            </a:extLst>
          </p:cNvPr>
          <p:cNvSpPr>
            <a:spLocks noGrp="1"/>
          </p:cNvSpPr>
          <p:nvPr>
            <p:ph type="body" sz="quarter" idx="17"/>
          </p:nvPr>
        </p:nvSpPr>
        <p:spPr/>
        <p:txBody>
          <a:bodyPr/>
          <a:lstStyle/>
          <a:p>
            <a:r>
              <a:rPr lang="es-ES" dirty="0"/>
              <a:t>Fig. 15</a:t>
            </a:r>
            <a:endParaRPr lang="es-PE" dirty="0"/>
          </a:p>
        </p:txBody>
      </p:sp>
      <p:sp>
        <p:nvSpPr>
          <p:cNvPr id="8" name="Marcador de texto 7">
            <a:extLst>
              <a:ext uri="{FF2B5EF4-FFF2-40B4-BE49-F238E27FC236}">
                <a16:creationId xmlns:a16="http://schemas.microsoft.com/office/drawing/2014/main" id="{1D19BB4F-48C3-5BD6-B41F-0E292191D26A}"/>
              </a:ext>
            </a:extLst>
          </p:cNvPr>
          <p:cNvSpPr>
            <a:spLocks noGrp="1"/>
          </p:cNvSpPr>
          <p:nvPr>
            <p:ph type="body" sz="quarter" idx="18"/>
          </p:nvPr>
        </p:nvSpPr>
        <p:spPr/>
        <p:txBody>
          <a:bodyPr/>
          <a:lstStyle/>
          <a:p>
            <a:endParaRPr lang="es-PE"/>
          </a:p>
        </p:txBody>
      </p:sp>
      <p:sp>
        <p:nvSpPr>
          <p:cNvPr id="12" name="Marcador de texto 8">
            <a:extLst>
              <a:ext uri="{FF2B5EF4-FFF2-40B4-BE49-F238E27FC236}">
                <a16:creationId xmlns:a16="http://schemas.microsoft.com/office/drawing/2014/main" id="{E1CBBFEB-3D8A-E8C9-AC5E-960747D3E55E}"/>
              </a:ext>
            </a:extLst>
          </p:cNvPr>
          <p:cNvSpPr>
            <a:spLocks noGrp="1"/>
          </p:cNvSpPr>
          <p:nvPr>
            <p:ph type="body" sz="quarter" idx="19"/>
          </p:nvPr>
        </p:nvSpPr>
        <p:spPr>
          <a:xfrm>
            <a:off x="3073400" y="1544638"/>
            <a:ext cx="8280400" cy="252412"/>
          </a:xfrm>
        </p:spPr>
        <p:txBody>
          <a:bodyPr/>
          <a:lstStyle/>
          <a:p>
            <a:r>
              <a:rPr lang="es-ES" dirty="0"/>
              <a:t>Modelo de recursos – (Medido – Indicado )</a:t>
            </a:r>
            <a:endParaRPr lang="es-PE" dirty="0"/>
          </a:p>
        </p:txBody>
      </p:sp>
    </p:spTree>
    <p:extLst>
      <p:ext uri="{BB962C8B-B14F-4D97-AF65-F5344CB8AC3E}">
        <p14:creationId xmlns:p14="http://schemas.microsoft.com/office/powerpoint/2010/main" val="2531772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514DF-CA25-4DAB-CDC2-0FA4ED87B5F9}"/>
              </a:ext>
            </a:extLst>
          </p:cNvPr>
          <p:cNvSpPr>
            <a:spLocks noGrp="1"/>
          </p:cNvSpPr>
          <p:nvPr>
            <p:ph type="title"/>
          </p:nvPr>
        </p:nvSpPr>
        <p:spPr/>
        <p:txBody>
          <a:bodyPr/>
          <a:lstStyle/>
          <a:p>
            <a:r>
              <a:rPr lang="es-ES" dirty="0"/>
              <a:t>Cálculo de reservas – Recursos.</a:t>
            </a:r>
            <a:endParaRPr lang="es-PE" dirty="0"/>
          </a:p>
        </p:txBody>
      </p:sp>
      <p:sp>
        <p:nvSpPr>
          <p:cNvPr id="3" name="Marcador de texto 2">
            <a:extLst>
              <a:ext uri="{FF2B5EF4-FFF2-40B4-BE49-F238E27FC236}">
                <a16:creationId xmlns:a16="http://schemas.microsoft.com/office/drawing/2014/main" id="{88202024-D111-B970-97B6-D5A247410DCA}"/>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E34E4797-6DA8-8941-517E-BF50306F9C3C}"/>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F99B8004-023F-C394-A756-85C91756F60B}"/>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3D22490C-D999-77E4-F901-B573963A95B9}"/>
              </a:ext>
            </a:extLst>
          </p:cNvPr>
          <p:cNvPicPr>
            <a:picLocks noGrp="1" noChangeAspect="1"/>
          </p:cNvPicPr>
          <p:nvPr>
            <p:ph idx="16"/>
          </p:nvPr>
        </p:nvPicPr>
        <p:blipFill>
          <a:blip r:embed="rId2"/>
          <a:stretch>
            <a:fillRect/>
          </a:stretch>
        </p:blipFill>
        <p:spPr>
          <a:xfrm>
            <a:off x="2208559" y="1836738"/>
            <a:ext cx="7774882" cy="4138612"/>
          </a:xfrm>
        </p:spPr>
      </p:pic>
      <p:sp>
        <p:nvSpPr>
          <p:cNvPr id="7" name="Marcador de texto 6">
            <a:extLst>
              <a:ext uri="{FF2B5EF4-FFF2-40B4-BE49-F238E27FC236}">
                <a16:creationId xmlns:a16="http://schemas.microsoft.com/office/drawing/2014/main" id="{2F2707F2-5E50-6FDB-F1B1-6CA4BC205DCC}"/>
              </a:ext>
            </a:extLst>
          </p:cNvPr>
          <p:cNvSpPr>
            <a:spLocks noGrp="1"/>
          </p:cNvSpPr>
          <p:nvPr>
            <p:ph type="body" sz="quarter" idx="17"/>
          </p:nvPr>
        </p:nvSpPr>
        <p:spPr/>
        <p:txBody>
          <a:bodyPr/>
          <a:lstStyle/>
          <a:p>
            <a:r>
              <a:rPr lang="es-ES" dirty="0"/>
              <a:t>Fig. 16</a:t>
            </a:r>
            <a:endParaRPr lang="es-PE" dirty="0"/>
          </a:p>
        </p:txBody>
      </p:sp>
      <p:sp>
        <p:nvSpPr>
          <p:cNvPr id="8" name="Marcador de texto 7">
            <a:extLst>
              <a:ext uri="{FF2B5EF4-FFF2-40B4-BE49-F238E27FC236}">
                <a16:creationId xmlns:a16="http://schemas.microsoft.com/office/drawing/2014/main" id="{2F2D0A58-B55F-6158-F446-3BF69C2018F0}"/>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CE470E70-400C-8821-D1B2-770DEB8D02CD}"/>
              </a:ext>
            </a:extLst>
          </p:cNvPr>
          <p:cNvSpPr>
            <a:spLocks noGrp="1"/>
          </p:cNvSpPr>
          <p:nvPr>
            <p:ph type="body" sz="quarter" idx="19"/>
          </p:nvPr>
        </p:nvSpPr>
        <p:spPr/>
        <p:txBody>
          <a:bodyPr/>
          <a:lstStyle/>
          <a:p>
            <a:r>
              <a:rPr lang="es-ES" dirty="0"/>
              <a:t>Modelo de recursos – (Medido – Indicado ) Leyes de Ag oz/ton.</a:t>
            </a:r>
            <a:endParaRPr lang="es-PE" dirty="0"/>
          </a:p>
        </p:txBody>
      </p:sp>
    </p:spTree>
    <p:extLst>
      <p:ext uri="{BB962C8B-B14F-4D97-AF65-F5344CB8AC3E}">
        <p14:creationId xmlns:p14="http://schemas.microsoft.com/office/powerpoint/2010/main" val="9231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70B343-2370-9659-9E61-C4F8B0D82418}"/>
              </a:ext>
            </a:extLst>
          </p:cNvPr>
          <p:cNvSpPr>
            <a:spLocks noGrp="1"/>
          </p:cNvSpPr>
          <p:nvPr>
            <p:ph type="title"/>
          </p:nvPr>
        </p:nvSpPr>
        <p:spPr/>
        <p:txBody>
          <a:bodyPr/>
          <a:lstStyle/>
          <a:p>
            <a:r>
              <a:rPr lang="es-ES" dirty="0"/>
              <a:t>Cálculo de reservas – Recursos.</a:t>
            </a:r>
            <a:endParaRPr lang="es-PE" dirty="0"/>
          </a:p>
        </p:txBody>
      </p:sp>
      <p:sp>
        <p:nvSpPr>
          <p:cNvPr id="3" name="Marcador de texto 2">
            <a:extLst>
              <a:ext uri="{FF2B5EF4-FFF2-40B4-BE49-F238E27FC236}">
                <a16:creationId xmlns:a16="http://schemas.microsoft.com/office/drawing/2014/main" id="{4ACFA698-1F51-4A58-34DF-EB7EF2F8ACB5}"/>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80594EF6-17C9-8234-68FB-A5C3C1DA23FD}"/>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273ECE08-21BD-7683-456E-834BE98CE235}"/>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065BB468-CE93-D315-1263-4B72C247835B}"/>
              </a:ext>
            </a:extLst>
          </p:cNvPr>
          <p:cNvPicPr>
            <a:picLocks noGrp="1" noChangeAspect="1"/>
          </p:cNvPicPr>
          <p:nvPr>
            <p:ph idx="16"/>
          </p:nvPr>
        </p:nvPicPr>
        <p:blipFill>
          <a:blip r:embed="rId2"/>
          <a:stretch>
            <a:fillRect/>
          </a:stretch>
        </p:blipFill>
        <p:spPr>
          <a:xfrm>
            <a:off x="2190833" y="1836738"/>
            <a:ext cx="7810333" cy="4138612"/>
          </a:xfrm>
        </p:spPr>
      </p:pic>
      <p:sp>
        <p:nvSpPr>
          <p:cNvPr id="7" name="Marcador de texto 6">
            <a:extLst>
              <a:ext uri="{FF2B5EF4-FFF2-40B4-BE49-F238E27FC236}">
                <a16:creationId xmlns:a16="http://schemas.microsoft.com/office/drawing/2014/main" id="{829CE400-FAC8-8729-1E0E-73A38A26CDE5}"/>
              </a:ext>
            </a:extLst>
          </p:cNvPr>
          <p:cNvSpPr>
            <a:spLocks noGrp="1"/>
          </p:cNvSpPr>
          <p:nvPr>
            <p:ph type="body" sz="quarter" idx="17"/>
          </p:nvPr>
        </p:nvSpPr>
        <p:spPr/>
        <p:txBody>
          <a:bodyPr/>
          <a:lstStyle/>
          <a:p>
            <a:r>
              <a:rPr lang="es-ES" dirty="0"/>
              <a:t>Fig. 17</a:t>
            </a:r>
            <a:endParaRPr lang="es-PE" dirty="0"/>
          </a:p>
        </p:txBody>
      </p:sp>
      <p:sp>
        <p:nvSpPr>
          <p:cNvPr id="8" name="Marcador de texto 7">
            <a:extLst>
              <a:ext uri="{FF2B5EF4-FFF2-40B4-BE49-F238E27FC236}">
                <a16:creationId xmlns:a16="http://schemas.microsoft.com/office/drawing/2014/main" id="{8FDAB79A-09B0-CDD3-9869-C1C7251A4497}"/>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0F0B1F64-984C-2BFC-28E8-D2E21345EC49}"/>
              </a:ext>
            </a:extLst>
          </p:cNvPr>
          <p:cNvSpPr>
            <a:spLocks noGrp="1"/>
          </p:cNvSpPr>
          <p:nvPr>
            <p:ph type="body" sz="quarter" idx="19"/>
          </p:nvPr>
        </p:nvSpPr>
        <p:spPr/>
        <p:txBody>
          <a:bodyPr/>
          <a:lstStyle/>
          <a:p>
            <a:r>
              <a:rPr lang="es-ES" dirty="0"/>
              <a:t>Modelo de recursos – (Medido – Indicado )</a:t>
            </a:r>
            <a:r>
              <a:rPr lang="es-PE" dirty="0"/>
              <a:t> </a:t>
            </a:r>
            <a:r>
              <a:rPr lang="es-PE" dirty="0" err="1"/>
              <a:t>Cutoff</a:t>
            </a:r>
            <a:r>
              <a:rPr lang="es-PE" dirty="0"/>
              <a:t> 2.5 oz/t.</a:t>
            </a:r>
          </a:p>
        </p:txBody>
      </p:sp>
    </p:spTree>
    <p:extLst>
      <p:ext uri="{BB962C8B-B14F-4D97-AF65-F5344CB8AC3E}">
        <p14:creationId xmlns:p14="http://schemas.microsoft.com/office/powerpoint/2010/main" val="237453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2F1AA-0F4C-BF73-BFF1-A534A5164806}"/>
              </a:ext>
            </a:extLst>
          </p:cNvPr>
          <p:cNvSpPr>
            <a:spLocks noGrp="1"/>
          </p:cNvSpPr>
          <p:nvPr>
            <p:ph type="title"/>
          </p:nvPr>
        </p:nvSpPr>
        <p:spPr/>
        <p:txBody>
          <a:bodyPr/>
          <a:lstStyle/>
          <a:p>
            <a:r>
              <a:rPr lang="es-ES" dirty="0"/>
              <a:t>Cálculo de reservas – </a:t>
            </a:r>
            <a:r>
              <a:rPr lang="es-ES" dirty="0" err="1"/>
              <a:t>ReSERVAS</a:t>
            </a:r>
            <a:r>
              <a:rPr lang="es-ES" dirty="0"/>
              <a:t>.</a:t>
            </a:r>
            <a:endParaRPr lang="es-PE" dirty="0"/>
          </a:p>
        </p:txBody>
      </p:sp>
      <p:sp>
        <p:nvSpPr>
          <p:cNvPr id="3" name="Marcador de texto 2">
            <a:extLst>
              <a:ext uri="{FF2B5EF4-FFF2-40B4-BE49-F238E27FC236}">
                <a16:creationId xmlns:a16="http://schemas.microsoft.com/office/drawing/2014/main" id="{9F6EDE50-C095-F470-262B-E8F30A99DAAC}"/>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7B58DECD-8D7A-8D7B-9053-1DE7DC435BA4}"/>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3A2301ED-23A2-F03D-BF28-D10FE11826D7}"/>
              </a:ext>
            </a:extLst>
          </p:cNvPr>
          <p:cNvSpPr>
            <a:spLocks noGrp="1"/>
          </p:cNvSpPr>
          <p:nvPr>
            <p:ph type="body" sz="quarter" idx="15"/>
          </p:nvPr>
        </p:nvSpPr>
        <p:spPr/>
        <p:txBody>
          <a:bodyPr/>
          <a:lstStyle/>
          <a:p>
            <a:endParaRPr lang="es-PE"/>
          </a:p>
        </p:txBody>
      </p:sp>
      <p:sp>
        <p:nvSpPr>
          <p:cNvPr id="7" name="Marcador de texto 6">
            <a:extLst>
              <a:ext uri="{FF2B5EF4-FFF2-40B4-BE49-F238E27FC236}">
                <a16:creationId xmlns:a16="http://schemas.microsoft.com/office/drawing/2014/main" id="{768C115E-DE98-4A66-6705-7695F3ABB980}"/>
              </a:ext>
            </a:extLst>
          </p:cNvPr>
          <p:cNvSpPr>
            <a:spLocks noGrp="1"/>
          </p:cNvSpPr>
          <p:nvPr>
            <p:ph type="body" sz="quarter" idx="17"/>
          </p:nvPr>
        </p:nvSpPr>
        <p:spPr/>
        <p:txBody>
          <a:bodyPr/>
          <a:lstStyle/>
          <a:p>
            <a:r>
              <a:rPr lang="es-ES" dirty="0"/>
              <a:t>Fig. 18</a:t>
            </a:r>
            <a:endParaRPr lang="es-PE" dirty="0"/>
          </a:p>
        </p:txBody>
      </p:sp>
      <p:sp>
        <p:nvSpPr>
          <p:cNvPr id="8" name="Marcador de texto 7">
            <a:extLst>
              <a:ext uri="{FF2B5EF4-FFF2-40B4-BE49-F238E27FC236}">
                <a16:creationId xmlns:a16="http://schemas.microsoft.com/office/drawing/2014/main" id="{111FF94E-986C-5E8D-9A1E-04B761CE2842}"/>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C5A513BD-898D-C1A3-2FFD-B11D4AC662A8}"/>
              </a:ext>
            </a:extLst>
          </p:cNvPr>
          <p:cNvSpPr>
            <a:spLocks noGrp="1"/>
          </p:cNvSpPr>
          <p:nvPr>
            <p:ph type="body" sz="quarter" idx="19"/>
          </p:nvPr>
        </p:nvSpPr>
        <p:spPr/>
        <p:txBody>
          <a:bodyPr/>
          <a:lstStyle/>
          <a:p>
            <a:endParaRPr lang="es-PE"/>
          </a:p>
        </p:txBody>
      </p:sp>
      <p:pic>
        <p:nvPicPr>
          <p:cNvPr id="1026" name="Picture 2">
            <a:extLst>
              <a:ext uri="{FF2B5EF4-FFF2-40B4-BE49-F238E27FC236}">
                <a16:creationId xmlns:a16="http://schemas.microsoft.com/office/drawing/2014/main" id="{35988E15-3CC7-8AB8-879A-FAED0BCD8931}"/>
              </a:ext>
            </a:extLst>
          </p:cNvPr>
          <p:cNvPicPr>
            <a:picLocks noGrp="1" noChangeAspect="1" noChangeArrowheads="1"/>
          </p:cNvPicPr>
          <p:nvPr>
            <p:ph idx="16"/>
          </p:nvPr>
        </p:nvPicPr>
        <p:blipFill>
          <a:blip r:embed="rId2">
            <a:extLst>
              <a:ext uri="{28A0092B-C50C-407E-A947-70E740481C1C}">
                <a14:useLocalDpi xmlns:a14="http://schemas.microsoft.com/office/drawing/2010/main" val="0"/>
              </a:ext>
            </a:extLst>
          </a:blip>
          <a:srcRect/>
          <a:stretch>
            <a:fillRect/>
          </a:stretch>
        </p:blipFill>
        <p:spPr bwMode="auto">
          <a:xfrm>
            <a:off x="2718916" y="2243699"/>
            <a:ext cx="6754168" cy="332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21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D2A26-6FE0-9D23-B8CB-8E6E057C909F}"/>
              </a:ext>
            </a:extLst>
          </p:cNvPr>
          <p:cNvSpPr>
            <a:spLocks noGrp="1"/>
          </p:cNvSpPr>
          <p:nvPr>
            <p:ph type="title"/>
          </p:nvPr>
        </p:nvSpPr>
        <p:spPr/>
        <p:txBody>
          <a:bodyPr/>
          <a:lstStyle/>
          <a:p>
            <a:r>
              <a:rPr lang="es-ES" dirty="0"/>
              <a:t>Cálculo de reservas – RESERVAS.</a:t>
            </a:r>
            <a:endParaRPr lang="es-PE" dirty="0"/>
          </a:p>
        </p:txBody>
      </p:sp>
      <p:sp>
        <p:nvSpPr>
          <p:cNvPr id="3" name="Marcador de texto 2">
            <a:extLst>
              <a:ext uri="{FF2B5EF4-FFF2-40B4-BE49-F238E27FC236}">
                <a16:creationId xmlns:a16="http://schemas.microsoft.com/office/drawing/2014/main" id="{37C69AF5-CEFD-07FB-FB9B-41AA4C49E109}"/>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C9D27AC7-F354-B50F-3059-85D3F72B0C93}"/>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412E4827-68FF-4508-D623-2ADA129BCD3C}"/>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CE96350D-9A07-5CA2-8F65-8B40913267D7}"/>
              </a:ext>
            </a:extLst>
          </p:cNvPr>
          <p:cNvPicPr>
            <a:picLocks noGrp="1" noChangeAspect="1"/>
          </p:cNvPicPr>
          <p:nvPr>
            <p:ph idx="16"/>
          </p:nvPr>
        </p:nvPicPr>
        <p:blipFill>
          <a:blip r:embed="rId2"/>
          <a:stretch>
            <a:fillRect/>
          </a:stretch>
        </p:blipFill>
        <p:spPr>
          <a:xfrm>
            <a:off x="1708074" y="1836738"/>
            <a:ext cx="8775851" cy="4138612"/>
          </a:xfrm>
        </p:spPr>
      </p:pic>
      <p:sp>
        <p:nvSpPr>
          <p:cNvPr id="7" name="Marcador de texto 6">
            <a:extLst>
              <a:ext uri="{FF2B5EF4-FFF2-40B4-BE49-F238E27FC236}">
                <a16:creationId xmlns:a16="http://schemas.microsoft.com/office/drawing/2014/main" id="{C3D10937-EB70-CC96-5C86-64A776709BAC}"/>
              </a:ext>
            </a:extLst>
          </p:cNvPr>
          <p:cNvSpPr>
            <a:spLocks noGrp="1"/>
          </p:cNvSpPr>
          <p:nvPr>
            <p:ph type="body" sz="quarter" idx="17"/>
          </p:nvPr>
        </p:nvSpPr>
        <p:spPr/>
        <p:txBody>
          <a:bodyPr/>
          <a:lstStyle/>
          <a:p>
            <a:r>
              <a:rPr lang="es-ES" dirty="0"/>
              <a:t>Fig. 19</a:t>
            </a:r>
            <a:endParaRPr lang="es-PE" dirty="0"/>
          </a:p>
        </p:txBody>
      </p:sp>
      <p:sp>
        <p:nvSpPr>
          <p:cNvPr id="8" name="Marcador de texto 7">
            <a:extLst>
              <a:ext uri="{FF2B5EF4-FFF2-40B4-BE49-F238E27FC236}">
                <a16:creationId xmlns:a16="http://schemas.microsoft.com/office/drawing/2014/main" id="{55681FC2-2672-14AE-C21C-DD82D242367D}"/>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1ED8F74F-D443-325D-F514-7E409F993D0B}"/>
              </a:ext>
            </a:extLst>
          </p:cNvPr>
          <p:cNvSpPr>
            <a:spLocks noGrp="1"/>
          </p:cNvSpPr>
          <p:nvPr>
            <p:ph type="body" sz="quarter" idx="19"/>
          </p:nvPr>
        </p:nvSpPr>
        <p:spPr/>
        <p:txBody>
          <a:bodyPr/>
          <a:lstStyle/>
          <a:p>
            <a:r>
              <a:rPr lang="es-ES" dirty="0"/>
              <a:t>RESERVAS – CURVA TONELAJE LEY</a:t>
            </a:r>
            <a:endParaRPr lang="es-PE" dirty="0"/>
          </a:p>
        </p:txBody>
      </p:sp>
    </p:spTree>
    <p:extLst>
      <p:ext uri="{BB962C8B-B14F-4D97-AF65-F5344CB8AC3E}">
        <p14:creationId xmlns:p14="http://schemas.microsoft.com/office/powerpoint/2010/main" val="180041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11869F-211C-8342-FDA2-6AC6ADCF517B}"/>
              </a:ext>
            </a:extLst>
          </p:cNvPr>
          <p:cNvSpPr>
            <a:spLocks noGrp="1"/>
          </p:cNvSpPr>
          <p:nvPr>
            <p:ph type="title"/>
          </p:nvPr>
        </p:nvSpPr>
        <p:spPr/>
        <p:txBody>
          <a:bodyPr/>
          <a:lstStyle/>
          <a:p>
            <a:r>
              <a:rPr lang="es-ES" dirty="0"/>
              <a:t>MODIFICADORES OÉRATIVOS – dimensiones generales</a:t>
            </a:r>
            <a:endParaRPr lang="es-PE" dirty="0"/>
          </a:p>
        </p:txBody>
      </p:sp>
      <p:sp>
        <p:nvSpPr>
          <p:cNvPr id="4" name="Marcador de texto 3">
            <a:extLst>
              <a:ext uri="{FF2B5EF4-FFF2-40B4-BE49-F238E27FC236}">
                <a16:creationId xmlns:a16="http://schemas.microsoft.com/office/drawing/2014/main" id="{BAD426C2-A32A-CE7F-9C2C-B133FD4C5C8D}"/>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9EB87227-E603-3A60-878C-5D69AAEC5FFE}"/>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03EAE049-66F4-D9C4-C2B9-2CBC6967F3D0}"/>
              </a:ext>
            </a:extLst>
          </p:cNvPr>
          <p:cNvSpPr>
            <a:spLocks noGrp="1"/>
          </p:cNvSpPr>
          <p:nvPr>
            <p:ph type="body" sz="quarter" idx="15"/>
          </p:nvPr>
        </p:nvSpPr>
        <p:spPr/>
        <p:txBody>
          <a:bodyPr/>
          <a:lstStyle/>
          <a:p>
            <a:endParaRPr lang="es-PE"/>
          </a:p>
        </p:txBody>
      </p:sp>
      <p:sp>
        <p:nvSpPr>
          <p:cNvPr id="7" name="Marcador de contenido 6">
            <a:extLst>
              <a:ext uri="{FF2B5EF4-FFF2-40B4-BE49-F238E27FC236}">
                <a16:creationId xmlns:a16="http://schemas.microsoft.com/office/drawing/2014/main" id="{E902C131-9503-2171-225A-88D774B58A72}"/>
              </a:ext>
            </a:extLst>
          </p:cNvPr>
          <p:cNvSpPr>
            <a:spLocks noGrp="1"/>
          </p:cNvSpPr>
          <p:nvPr>
            <p:ph idx="16"/>
          </p:nvPr>
        </p:nvSpPr>
        <p:spPr/>
        <p:txBody>
          <a:bodyPr/>
          <a:lstStyle/>
          <a:p>
            <a:r>
              <a:rPr lang="es-ES" dirty="0"/>
              <a:t>Parámetros de diseño.</a:t>
            </a:r>
          </a:p>
          <a:p>
            <a:pPr lvl="1"/>
            <a:endParaRPr lang="es-ES" dirty="0"/>
          </a:p>
          <a:p>
            <a:pPr lvl="1"/>
            <a:r>
              <a:rPr lang="es-ES" dirty="0"/>
              <a:t>Métodos de minado.</a:t>
            </a:r>
          </a:p>
          <a:p>
            <a:pPr lvl="1"/>
            <a:r>
              <a:rPr lang="es-ES" dirty="0"/>
              <a:t>Dimensiones.</a:t>
            </a:r>
          </a:p>
          <a:p>
            <a:pPr lvl="1"/>
            <a:r>
              <a:rPr lang="es-ES" dirty="0"/>
              <a:t>Diluciones.</a:t>
            </a:r>
          </a:p>
          <a:p>
            <a:pPr lvl="1"/>
            <a:endParaRPr lang="es-ES" dirty="0"/>
          </a:p>
          <a:p>
            <a:pPr lvl="1"/>
            <a:endParaRPr lang="es-PE" dirty="0"/>
          </a:p>
        </p:txBody>
      </p:sp>
      <p:sp>
        <p:nvSpPr>
          <p:cNvPr id="8" name="Marcador de texto 7">
            <a:extLst>
              <a:ext uri="{FF2B5EF4-FFF2-40B4-BE49-F238E27FC236}">
                <a16:creationId xmlns:a16="http://schemas.microsoft.com/office/drawing/2014/main" id="{0A9AC10C-A15B-8F78-296D-751B432D99EE}"/>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7939BB4C-9342-D616-9D54-B9988D6D097B}"/>
              </a:ext>
            </a:extLst>
          </p:cNvPr>
          <p:cNvSpPr>
            <a:spLocks noGrp="1"/>
          </p:cNvSpPr>
          <p:nvPr>
            <p:ph type="body" sz="quarter" idx="17"/>
          </p:nvPr>
        </p:nvSpPr>
        <p:spPr/>
        <p:txBody>
          <a:bodyPr/>
          <a:lstStyle/>
          <a:p>
            <a:r>
              <a:rPr lang="es-ES" dirty="0"/>
              <a:t>Fig. 20</a:t>
            </a:r>
            <a:endParaRPr lang="es-PE" dirty="0"/>
          </a:p>
        </p:txBody>
      </p:sp>
      <p:sp>
        <p:nvSpPr>
          <p:cNvPr id="10" name="Marcador de texto 9">
            <a:extLst>
              <a:ext uri="{FF2B5EF4-FFF2-40B4-BE49-F238E27FC236}">
                <a16:creationId xmlns:a16="http://schemas.microsoft.com/office/drawing/2014/main" id="{9C6774C5-497B-10F3-72FE-729A2D30E9BA}"/>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8D0BF1FA-B16B-1881-9EF8-23F6EA3EA59E}"/>
              </a:ext>
            </a:extLst>
          </p:cNvPr>
          <p:cNvSpPr>
            <a:spLocks noGrp="1"/>
          </p:cNvSpPr>
          <p:nvPr>
            <p:ph type="body" sz="quarter" idx="20"/>
          </p:nvPr>
        </p:nvSpPr>
        <p:spPr/>
        <p:txBody>
          <a:bodyPr/>
          <a:lstStyle/>
          <a:p>
            <a:endParaRPr lang="es-PE"/>
          </a:p>
        </p:txBody>
      </p:sp>
      <p:pic>
        <p:nvPicPr>
          <p:cNvPr id="12" name="Marcador de contenido 6">
            <a:extLst>
              <a:ext uri="{FF2B5EF4-FFF2-40B4-BE49-F238E27FC236}">
                <a16:creationId xmlns:a16="http://schemas.microsoft.com/office/drawing/2014/main" id="{A0BE1839-FF8D-B10E-962B-683388584FD5}"/>
              </a:ext>
            </a:extLst>
          </p:cNvPr>
          <p:cNvPicPr>
            <a:picLocks noGrp="1" noChangeAspect="1"/>
          </p:cNvPicPr>
          <p:nvPr>
            <p:ph idx="1"/>
          </p:nvPr>
        </p:nvPicPr>
        <p:blipFill>
          <a:blip r:embed="rId2"/>
          <a:stretch>
            <a:fillRect/>
          </a:stretch>
        </p:blipFill>
        <p:spPr>
          <a:xfrm>
            <a:off x="838200" y="2664033"/>
            <a:ext cx="5219700" cy="2488784"/>
          </a:xfrm>
        </p:spPr>
      </p:pic>
    </p:spTree>
    <p:extLst>
      <p:ext uri="{BB962C8B-B14F-4D97-AF65-F5344CB8AC3E}">
        <p14:creationId xmlns:p14="http://schemas.microsoft.com/office/powerpoint/2010/main" val="991420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377A9-01A8-9F98-F64B-03EDDB7705AB}"/>
              </a:ext>
            </a:extLst>
          </p:cNvPr>
          <p:cNvSpPr>
            <a:spLocks noGrp="1"/>
          </p:cNvSpPr>
          <p:nvPr>
            <p:ph type="title"/>
          </p:nvPr>
        </p:nvSpPr>
        <p:spPr/>
        <p:txBody>
          <a:bodyPr/>
          <a:lstStyle/>
          <a:p>
            <a:r>
              <a:rPr lang="es-ES" dirty="0"/>
              <a:t>MODIFICADORES OÉRATIVOS – Matriz de evaluación.</a:t>
            </a:r>
            <a:endParaRPr lang="es-PE" dirty="0"/>
          </a:p>
        </p:txBody>
      </p:sp>
      <p:pic>
        <p:nvPicPr>
          <p:cNvPr id="13" name="Marcador de contenido 12">
            <a:extLst>
              <a:ext uri="{FF2B5EF4-FFF2-40B4-BE49-F238E27FC236}">
                <a16:creationId xmlns:a16="http://schemas.microsoft.com/office/drawing/2014/main" id="{1A60CE10-318C-C0F1-B8B6-3BD5E0D0E11F}"/>
              </a:ext>
            </a:extLst>
          </p:cNvPr>
          <p:cNvPicPr>
            <a:picLocks noGrp="1" noChangeAspect="1"/>
          </p:cNvPicPr>
          <p:nvPr>
            <p:ph idx="1"/>
          </p:nvPr>
        </p:nvPicPr>
        <p:blipFill>
          <a:blip r:embed="rId2"/>
          <a:stretch>
            <a:fillRect/>
          </a:stretch>
        </p:blipFill>
        <p:spPr>
          <a:xfrm>
            <a:off x="838200" y="2542176"/>
            <a:ext cx="5219700" cy="2732498"/>
          </a:xfrm>
        </p:spPr>
      </p:pic>
      <p:sp>
        <p:nvSpPr>
          <p:cNvPr id="4" name="Marcador de texto 3">
            <a:extLst>
              <a:ext uri="{FF2B5EF4-FFF2-40B4-BE49-F238E27FC236}">
                <a16:creationId xmlns:a16="http://schemas.microsoft.com/office/drawing/2014/main" id="{58A0529E-6EE0-2E3E-7B3C-DC8C420C0C2B}"/>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7EE2CC03-1275-B7E3-9449-E58EA94804E9}"/>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2957F60B-17E9-89D0-0B90-7C8ACF1B1489}"/>
              </a:ext>
            </a:extLst>
          </p:cNvPr>
          <p:cNvSpPr>
            <a:spLocks noGrp="1"/>
          </p:cNvSpPr>
          <p:nvPr>
            <p:ph type="body" sz="quarter" idx="15"/>
          </p:nvPr>
        </p:nvSpPr>
        <p:spPr/>
        <p:txBody>
          <a:bodyPr/>
          <a:lstStyle/>
          <a:p>
            <a:endParaRPr lang="es-PE"/>
          </a:p>
        </p:txBody>
      </p:sp>
      <p:sp>
        <p:nvSpPr>
          <p:cNvPr id="7" name="Marcador de contenido 6">
            <a:extLst>
              <a:ext uri="{FF2B5EF4-FFF2-40B4-BE49-F238E27FC236}">
                <a16:creationId xmlns:a16="http://schemas.microsoft.com/office/drawing/2014/main" id="{CCDCCDBD-C84C-21CE-F07C-43F8F863E408}"/>
              </a:ext>
            </a:extLst>
          </p:cNvPr>
          <p:cNvSpPr>
            <a:spLocks noGrp="1"/>
          </p:cNvSpPr>
          <p:nvPr>
            <p:ph idx="16"/>
          </p:nvPr>
        </p:nvSpPr>
        <p:spPr/>
        <p:txBody>
          <a:bodyPr/>
          <a:lstStyle/>
          <a:p>
            <a:r>
              <a:rPr lang="es-ES" dirty="0"/>
              <a:t>Evaluación de Razonabilidad de explotación.</a:t>
            </a:r>
          </a:p>
          <a:p>
            <a:pPr lvl="1"/>
            <a:r>
              <a:rPr lang="es-ES" dirty="0"/>
              <a:t>Pilares.</a:t>
            </a:r>
          </a:p>
          <a:p>
            <a:pPr lvl="1"/>
            <a:r>
              <a:rPr lang="es-ES" dirty="0"/>
              <a:t>Puentes. </a:t>
            </a:r>
          </a:p>
          <a:p>
            <a:pPr lvl="1"/>
            <a:r>
              <a:rPr lang="es-ES" dirty="0"/>
              <a:t>Costras.</a:t>
            </a:r>
          </a:p>
          <a:p>
            <a:pPr lvl="1"/>
            <a:r>
              <a:rPr lang="es-ES" dirty="0"/>
              <a:t>Derrumbes.</a:t>
            </a:r>
          </a:p>
          <a:p>
            <a:pPr lvl="1"/>
            <a:r>
              <a:rPr lang="es-ES" dirty="0"/>
              <a:t>Zonas minadas.</a:t>
            </a:r>
          </a:p>
          <a:p>
            <a:pPr marL="457200" lvl="1" indent="0">
              <a:buNone/>
            </a:pPr>
            <a:endParaRPr lang="es-PE" dirty="0"/>
          </a:p>
        </p:txBody>
      </p:sp>
      <p:sp>
        <p:nvSpPr>
          <p:cNvPr id="8" name="Marcador de texto 7">
            <a:extLst>
              <a:ext uri="{FF2B5EF4-FFF2-40B4-BE49-F238E27FC236}">
                <a16:creationId xmlns:a16="http://schemas.microsoft.com/office/drawing/2014/main" id="{E148FC60-FEA1-8B29-2F37-80957EE0149A}"/>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61828B56-D82E-766E-1C7A-EEDCA7640A40}"/>
              </a:ext>
            </a:extLst>
          </p:cNvPr>
          <p:cNvSpPr>
            <a:spLocks noGrp="1"/>
          </p:cNvSpPr>
          <p:nvPr>
            <p:ph type="body" sz="quarter" idx="17"/>
          </p:nvPr>
        </p:nvSpPr>
        <p:spPr/>
        <p:txBody>
          <a:bodyPr/>
          <a:lstStyle/>
          <a:p>
            <a:r>
              <a:rPr lang="es-ES" dirty="0"/>
              <a:t>Fig. 21</a:t>
            </a:r>
            <a:endParaRPr lang="es-PE" dirty="0"/>
          </a:p>
        </p:txBody>
      </p:sp>
      <p:sp>
        <p:nvSpPr>
          <p:cNvPr id="10" name="Marcador de texto 9">
            <a:extLst>
              <a:ext uri="{FF2B5EF4-FFF2-40B4-BE49-F238E27FC236}">
                <a16:creationId xmlns:a16="http://schemas.microsoft.com/office/drawing/2014/main" id="{495842B2-BB02-1DEE-DCE5-4B7AE2E16E9F}"/>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7EB5074F-52D0-B2E7-D28B-DFDF96037934}"/>
              </a:ext>
            </a:extLst>
          </p:cNvPr>
          <p:cNvSpPr>
            <a:spLocks noGrp="1"/>
          </p:cNvSpPr>
          <p:nvPr>
            <p:ph type="body" sz="quarter" idx="20"/>
          </p:nvPr>
        </p:nvSpPr>
        <p:spPr/>
        <p:txBody>
          <a:bodyPr/>
          <a:lstStyle/>
          <a:p>
            <a:endParaRPr lang="es-PE"/>
          </a:p>
        </p:txBody>
      </p:sp>
    </p:spTree>
    <p:extLst>
      <p:ext uri="{BB962C8B-B14F-4D97-AF65-F5344CB8AC3E}">
        <p14:creationId xmlns:p14="http://schemas.microsoft.com/office/powerpoint/2010/main" val="333242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solidFill>
                  <a:srgbClr val="00F3B5"/>
                </a:solidFill>
                <a:latin typeface="Prompt" panose="00000800000000000000" pitchFamily="2" charset="-34"/>
                <a:cs typeface="Prompt" panose="00000800000000000000" pitchFamily="2" charset="-34"/>
              </a:rPr>
              <a:t>Módulo 1</a:t>
            </a:r>
          </a:p>
        </p:txBody>
      </p:sp>
      <p:sp>
        <p:nvSpPr>
          <p:cNvPr id="6" name="Marcador de texto 5">
            <a:extLst>
              <a:ext uri="{FF2B5EF4-FFF2-40B4-BE49-F238E27FC236}">
                <a16:creationId xmlns:a16="http://schemas.microsoft.com/office/drawing/2014/main" id="{736A3EB6-DB85-708F-3A33-590DBCE85948}"/>
              </a:ext>
            </a:extLst>
          </p:cNvPr>
          <p:cNvSpPr>
            <a:spLocks noGrp="1"/>
          </p:cNvSpPr>
          <p:nvPr>
            <p:ph type="body" sz="quarter" idx="13"/>
          </p:nvPr>
        </p:nvSpPr>
        <p:spPr/>
        <p:txBody>
          <a:bodyPr/>
          <a:lstStyle/>
          <a:p>
            <a:r>
              <a:rPr lang="es-ES" dirty="0">
                <a:solidFill>
                  <a:schemeClr val="bg1"/>
                </a:solidFill>
                <a:latin typeface="Prompt" panose="00000800000000000000" pitchFamily="2" charset="-34"/>
                <a:cs typeface="Prompt" panose="00000800000000000000" pitchFamily="2" charset="-34"/>
              </a:rPr>
              <a:t>Métodos de minado (Descripción).</a:t>
            </a:r>
          </a:p>
          <a:p>
            <a:r>
              <a:rPr lang="es-ES" dirty="0">
                <a:solidFill>
                  <a:schemeClr val="bg1"/>
                </a:solidFill>
                <a:latin typeface="Prompt" panose="00000800000000000000" pitchFamily="2" charset="-34"/>
                <a:cs typeface="Prompt" panose="00000800000000000000" pitchFamily="2" charset="-34"/>
              </a:rPr>
              <a:t>Selección de método de minado (método básico).</a:t>
            </a:r>
          </a:p>
          <a:p>
            <a:r>
              <a:rPr lang="es-ES" dirty="0">
                <a:solidFill>
                  <a:schemeClr val="bg1"/>
                </a:solidFill>
                <a:latin typeface="Prompt" panose="00000800000000000000" pitchFamily="2" charset="-34"/>
                <a:cs typeface="Prompt" panose="00000800000000000000" pitchFamily="2" charset="-34"/>
              </a:rPr>
              <a:t>Características principales para el diseño óptimo.</a:t>
            </a:r>
            <a:endParaRPr lang="es-ES" dirty="0"/>
          </a:p>
          <a:p>
            <a:endParaRPr lang="es-PE" dirty="0"/>
          </a:p>
        </p:txBody>
      </p:sp>
    </p:spTree>
    <p:extLst>
      <p:ext uri="{BB962C8B-B14F-4D97-AF65-F5344CB8AC3E}">
        <p14:creationId xmlns:p14="http://schemas.microsoft.com/office/powerpoint/2010/main" val="107133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0272C-1F97-442B-845F-C7D088254430}"/>
              </a:ext>
            </a:extLst>
          </p:cNvPr>
          <p:cNvSpPr>
            <a:spLocks noGrp="1"/>
          </p:cNvSpPr>
          <p:nvPr>
            <p:ph type="title"/>
          </p:nvPr>
        </p:nvSpPr>
        <p:spPr/>
        <p:txBody>
          <a:bodyPr/>
          <a:lstStyle/>
          <a:p>
            <a:r>
              <a:rPr lang="es-ES" dirty="0"/>
              <a:t>MODIFICADORES OÉRATIVOS - CUTOFF</a:t>
            </a:r>
            <a:endParaRPr lang="es-PE" dirty="0"/>
          </a:p>
        </p:txBody>
      </p:sp>
      <p:sp>
        <p:nvSpPr>
          <p:cNvPr id="11" name="Marcador de texto 10">
            <a:extLst>
              <a:ext uri="{FF2B5EF4-FFF2-40B4-BE49-F238E27FC236}">
                <a16:creationId xmlns:a16="http://schemas.microsoft.com/office/drawing/2014/main" id="{077EDA92-361B-E0B2-4E03-AD804E9B7B61}"/>
              </a:ext>
            </a:extLst>
          </p:cNvPr>
          <p:cNvSpPr>
            <a:spLocks noGrp="1"/>
          </p:cNvSpPr>
          <p:nvPr>
            <p:ph type="body" sz="quarter" idx="13"/>
          </p:nvPr>
        </p:nvSpPr>
        <p:spPr/>
        <p:txBody>
          <a:bodyPr/>
          <a:lstStyle/>
          <a:p>
            <a:endParaRPr lang="es-PE"/>
          </a:p>
        </p:txBody>
      </p:sp>
      <p:sp>
        <p:nvSpPr>
          <p:cNvPr id="12" name="Marcador de texto 11">
            <a:extLst>
              <a:ext uri="{FF2B5EF4-FFF2-40B4-BE49-F238E27FC236}">
                <a16:creationId xmlns:a16="http://schemas.microsoft.com/office/drawing/2014/main" id="{34A95F09-D255-3F85-FE1C-A1DD0F6258AE}"/>
              </a:ext>
            </a:extLst>
          </p:cNvPr>
          <p:cNvSpPr>
            <a:spLocks noGrp="1"/>
          </p:cNvSpPr>
          <p:nvPr>
            <p:ph type="body" sz="quarter" idx="14"/>
          </p:nvPr>
        </p:nvSpPr>
        <p:spPr/>
        <p:txBody>
          <a:bodyPr/>
          <a:lstStyle/>
          <a:p>
            <a:endParaRPr lang="es-PE"/>
          </a:p>
        </p:txBody>
      </p:sp>
      <p:sp>
        <p:nvSpPr>
          <p:cNvPr id="13" name="Marcador de texto 12">
            <a:extLst>
              <a:ext uri="{FF2B5EF4-FFF2-40B4-BE49-F238E27FC236}">
                <a16:creationId xmlns:a16="http://schemas.microsoft.com/office/drawing/2014/main" id="{67E6F1B8-3D48-F911-7583-B3324A3D1274}"/>
              </a:ext>
            </a:extLst>
          </p:cNvPr>
          <p:cNvSpPr>
            <a:spLocks noGrp="1"/>
          </p:cNvSpPr>
          <p:nvPr>
            <p:ph type="body" sz="quarter" idx="15"/>
          </p:nvPr>
        </p:nvSpPr>
        <p:spPr/>
        <p:txBody>
          <a:bodyPr/>
          <a:lstStyle/>
          <a:p>
            <a:endParaRPr lang="es-PE"/>
          </a:p>
        </p:txBody>
      </p:sp>
      <p:sp>
        <p:nvSpPr>
          <p:cNvPr id="14" name="Marcador de contenido 13">
            <a:extLst>
              <a:ext uri="{FF2B5EF4-FFF2-40B4-BE49-F238E27FC236}">
                <a16:creationId xmlns:a16="http://schemas.microsoft.com/office/drawing/2014/main" id="{51A663DC-578C-469B-412C-3691814A07DA}"/>
              </a:ext>
            </a:extLst>
          </p:cNvPr>
          <p:cNvSpPr>
            <a:spLocks noGrp="1"/>
          </p:cNvSpPr>
          <p:nvPr>
            <p:ph idx="16"/>
          </p:nvPr>
        </p:nvSpPr>
        <p:spPr/>
        <p:txBody>
          <a:bodyPr/>
          <a:lstStyle/>
          <a:p>
            <a:r>
              <a:rPr lang="es-ES" dirty="0" err="1"/>
              <a:t>Cutoff</a:t>
            </a:r>
            <a:r>
              <a:rPr lang="es-ES" dirty="0"/>
              <a:t> – Ley de corte. </a:t>
            </a:r>
          </a:p>
          <a:p>
            <a:r>
              <a:rPr lang="es-ES" dirty="0"/>
              <a:t>Es el grado mínimo para que un bloque de mineral  sea extraído económicamente. </a:t>
            </a:r>
            <a:endParaRPr lang="es-PE" dirty="0"/>
          </a:p>
        </p:txBody>
      </p:sp>
      <p:sp>
        <p:nvSpPr>
          <p:cNvPr id="16" name="Marcador de texto 15">
            <a:extLst>
              <a:ext uri="{FF2B5EF4-FFF2-40B4-BE49-F238E27FC236}">
                <a16:creationId xmlns:a16="http://schemas.microsoft.com/office/drawing/2014/main" id="{C42C673B-8108-4A28-DE2D-7C40E2B36965}"/>
              </a:ext>
            </a:extLst>
          </p:cNvPr>
          <p:cNvSpPr>
            <a:spLocks noGrp="1"/>
          </p:cNvSpPr>
          <p:nvPr>
            <p:ph type="body" sz="quarter" idx="18"/>
          </p:nvPr>
        </p:nvSpPr>
        <p:spPr/>
        <p:txBody>
          <a:bodyPr/>
          <a:lstStyle/>
          <a:p>
            <a:endParaRPr lang="es-PE" dirty="0"/>
          </a:p>
        </p:txBody>
      </p:sp>
      <p:sp>
        <p:nvSpPr>
          <p:cNvPr id="15" name="Marcador de texto 14">
            <a:extLst>
              <a:ext uri="{FF2B5EF4-FFF2-40B4-BE49-F238E27FC236}">
                <a16:creationId xmlns:a16="http://schemas.microsoft.com/office/drawing/2014/main" id="{D37915CA-C45A-1DFF-2FD0-4C2D20644036}"/>
              </a:ext>
            </a:extLst>
          </p:cNvPr>
          <p:cNvSpPr>
            <a:spLocks noGrp="1"/>
          </p:cNvSpPr>
          <p:nvPr>
            <p:ph type="body" sz="quarter" idx="17"/>
          </p:nvPr>
        </p:nvSpPr>
        <p:spPr/>
        <p:txBody>
          <a:bodyPr/>
          <a:lstStyle/>
          <a:p>
            <a:r>
              <a:rPr lang="es-ES" dirty="0"/>
              <a:t>Cuadro 1 </a:t>
            </a:r>
            <a:endParaRPr lang="es-PE" dirty="0"/>
          </a:p>
        </p:txBody>
      </p:sp>
      <p:sp>
        <p:nvSpPr>
          <p:cNvPr id="17" name="Marcador de texto 16">
            <a:extLst>
              <a:ext uri="{FF2B5EF4-FFF2-40B4-BE49-F238E27FC236}">
                <a16:creationId xmlns:a16="http://schemas.microsoft.com/office/drawing/2014/main" id="{B9545BA1-79A5-2AC2-9788-47C5D3E69045}"/>
              </a:ext>
            </a:extLst>
          </p:cNvPr>
          <p:cNvSpPr>
            <a:spLocks noGrp="1"/>
          </p:cNvSpPr>
          <p:nvPr>
            <p:ph type="body" sz="quarter" idx="19"/>
          </p:nvPr>
        </p:nvSpPr>
        <p:spPr/>
        <p:txBody>
          <a:bodyPr/>
          <a:lstStyle/>
          <a:p>
            <a:endParaRPr lang="es-PE"/>
          </a:p>
        </p:txBody>
      </p:sp>
      <p:sp>
        <p:nvSpPr>
          <p:cNvPr id="18" name="Marcador de texto 17">
            <a:extLst>
              <a:ext uri="{FF2B5EF4-FFF2-40B4-BE49-F238E27FC236}">
                <a16:creationId xmlns:a16="http://schemas.microsoft.com/office/drawing/2014/main" id="{E3E7A484-5312-9019-0E29-5BD51E417EB6}"/>
              </a:ext>
            </a:extLst>
          </p:cNvPr>
          <p:cNvSpPr>
            <a:spLocks noGrp="1"/>
          </p:cNvSpPr>
          <p:nvPr>
            <p:ph type="body" sz="quarter" idx="20"/>
          </p:nvPr>
        </p:nvSpPr>
        <p:spPr/>
        <p:txBody>
          <a:bodyPr/>
          <a:lstStyle/>
          <a:p>
            <a:endParaRPr lang="es-PE"/>
          </a:p>
        </p:txBody>
      </p:sp>
      <p:pic>
        <p:nvPicPr>
          <p:cNvPr id="19" name="Marcador de contenido 18">
            <a:extLst>
              <a:ext uri="{FF2B5EF4-FFF2-40B4-BE49-F238E27FC236}">
                <a16:creationId xmlns:a16="http://schemas.microsoft.com/office/drawing/2014/main" id="{5453127B-9795-058C-C911-1A79E6075B7F}"/>
              </a:ext>
            </a:extLst>
          </p:cNvPr>
          <p:cNvPicPr>
            <a:picLocks noGrp="1" noChangeAspect="1"/>
          </p:cNvPicPr>
          <p:nvPr>
            <p:ph idx="1"/>
          </p:nvPr>
        </p:nvPicPr>
        <p:blipFill>
          <a:blip r:embed="rId2"/>
          <a:stretch>
            <a:fillRect/>
          </a:stretch>
        </p:blipFill>
        <p:spPr>
          <a:xfrm>
            <a:off x="1264920" y="2620645"/>
            <a:ext cx="4366260" cy="2575560"/>
          </a:xfrm>
          <a:prstGeom prst="rect">
            <a:avLst/>
          </a:prstGeom>
        </p:spPr>
      </p:pic>
    </p:spTree>
    <p:extLst>
      <p:ext uri="{BB962C8B-B14F-4D97-AF65-F5344CB8AC3E}">
        <p14:creationId xmlns:p14="http://schemas.microsoft.com/office/powerpoint/2010/main" val="88300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5F0E5-8A94-E2F4-D665-DD36EA550779}"/>
              </a:ext>
            </a:extLst>
          </p:cNvPr>
          <p:cNvSpPr>
            <a:spLocks noGrp="1"/>
          </p:cNvSpPr>
          <p:nvPr>
            <p:ph type="title"/>
          </p:nvPr>
        </p:nvSpPr>
        <p:spPr/>
        <p:txBody>
          <a:bodyPr/>
          <a:lstStyle/>
          <a:p>
            <a:r>
              <a:rPr lang="es-ES" dirty="0"/>
              <a:t>MODIFICADORES OÉRATIVOS – Valor punto.</a:t>
            </a:r>
            <a:endParaRPr lang="es-PE" dirty="0"/>
          </a:p>
        </p:txBody>
      </p:sp>
      <p:sp>
        <p:nvSpPr>
          <p:cNvPr id="4" name="Marcador de texto 3">
            <a:extLst>
              <a:ext uri="{FF2B5EF4-FFF2-40B4-BE49-F238E27FC236}">
                <a16:creationId xmlns:a16="http://schemas.microsoft.com/office/drawing/2014/main" id="{0726E506-4272-8EE7-42F5-A2D759C9F983}"/>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549849E6-9865-F22C-A6C9-A1837148EDC1}"/>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4F24DA1E-8EB6-C8AC-7542-5EAAAD6DB89F}"/>
              </a:ext>
            </a:extLst>
          </p:cNvPr>
          <p:cNvSpPr>
            <a:spLocks noGrp="1"/>
          </p:cNvSpPr>
          <p:nvPr>
            <p:ph type="body" sz="quarter" idx="15"/>
          </p:nvPr>
        </p:nvSpPr>
        <p:spPr/>
        <p:txBody>
          <a:bodyPr/>
          <a:lstStyle/>
          <a:p>
            <a:endParaRPr lang="es-PE"/>
          </a:p>
        </p:txBody>
      </p:sp>
      <p:sp>
        <p:nvSpPr>
          <p:cNvPr id="9" name="Marcador de texto 8">
            <a:extLst>
              <a:ext uri="{FF2B5EF4-FFF2-40B4-BE49-F238E27FC236}">
                <a16:creationId xmlns:a16="http://schemas.microsoft.com/office/drawing/2014/main" id="{E623DB4A-36FC-E3D8-05BD-1ADB04B67259}"/>
              </a:ext>
            </a:extLst>
          </p:cNvPr>
          <p:cNvSpPr>
            <a:spLocks noGrp="1"/>
          </p:cNvSpPr>
          <p:nvPr>
            <p:ph type="body" sz="quarter" idx="17"/>
          </p:nvPr>
        </p:nvSpPr>
        <p:spPr/>
        <p:txBody>
          <a:bodyPr/>
          <a:lstStyle/>
          <a:p>
            <a:r>
              <a:rPr lang="es-ES" dirty="0"/>
              <a:t>Cuadro 2</a:t>
            </a:r>
            <a:endParaRPr lang="es-PE" dirty="0"/>
          </a:p>
        </p:txBody>
      </p:sp>
      <p:sp>
        <p:nvSpPr>
          <p:cNvPr id="10" name="Marcador de texto 9">
            <a:extLst>
              <a:ext uri="{FF2B5EF4-FFF2-40B4-BE49-F238E27FC236}">
                <a16:creationId xmlns:a16="http://schemas.microsoft.com/office/drawing/2014/main" id="{5392FB8E-464F-DE1D-A99C-04B16F40F67E}"/>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B9EDD649-B63C-FEB2-B533-D99BFABD951A}"/>
              </a:ext>
            </a:extLst>
          </p:cNvPr>
          <p:cNvSpPr>
            <a:spLocks noGrp="1"/>
          </p:cNvSpPr>
          <p:nvPr>
            <p:ph type="body" sz="quarter" idx="20"/>
          </p:nvPr>
        </p:nvSpPr>
        <p:spPr/>
        <p:txBody>
          <a:bodyPr/>
          <a:lstStyle/>
          <a:p>
            <a:endParaRPr lang="es-PE"/>
          </a:p>
        </p:txBody>
      </p:sp>
      <p:pic>
        <p:nvPicPr>
          <p:cNvPr id="12" name="Imagen 11">
            <a:extLst>
              <a:ext uri="{FF2B5EF4-FFF2-40B4-BE49-F238E27FC236}">
                <a16:creationId xmlns:a16="http://schemas.microsoft.com/office/drawing/2014/main" id="{92FEB991-D759-D008-76F7-ADECB8AFB6AF}"/>
              </a:ext>
            </a:extLst>
          </p:cNvPr>
          <p:cNvPicPr>
            <a:picLocks noChangeAspect="1"/>
          </p:cNvPicPr>
          <p:nvPr/>
        </p:nvPicPr>
        <p:blipFill>
          <a:blip r:embed="rId2"/>
          <a:stretch>
            <a:fillRect/>
          </a:stretch>
        </p:blipFill>
        <p:spPr>
          <a:xfrm>
            <a:off x="838200" y="1970615"/>
            <a:ext cx="1866612" cy="719926"/>
          </a:xfrm>
          <a:prstGeom prst="rect">
            <a:avLst/>
          </a:prstGeom>
          <a:ln w="6350">
            <a:solidFill>
              <a:schemeClr val="tx1"/>
            </a:solidFill>
          </a:ln>
        </p:spPr>
      </p:pic>
      <p:pic>
        <p:nvPicPr>
          <p:cNvPr id="13" name="Imagen 12">
            <a:extLst>
              <a:ext uri="{FF2B5EF4-FFF2-40B4-BE49-F238E27FC236}">
                <a16:creationId xmlns:a16="http://schemas.microsoft.com/office/drawing/2014/main" id="{643DB7FB-0168-12BA-3D3D-C3374EDF95CE}"/>
              </a:ext>
            </a:extLst>
          </p:cNvPr>
          <p:cNvPicPr>
            <a:picLocks noChangeAspect="1"/>
          </p:cNvPicPr>
          <p:nvPr/>
        </p:nvPicPr>
        <p:blipFill>
          <a:blip r:embed="rId3"/>
          <a:stretch>
            <a:fillRect/>
          </a:stretch>
        </p:blipFill>
        <p:spPr>
          <a:xfrm>
            <a:off x="838201" y="3175415"/>
            <a:ext cx="6574653" cy="1164014"/>
          </a:xfrm>
          <a:prstGeom prst="rect">
            <a:avLst/>
          </a:prstGeom>
          <a:ln w="6350">
            <a:solidFill>
              <a:schemeClr val="tx1"/>
            </a:solidFill>
          </a:ln>
        </p:spPr>
      </p:pic>
      <p:pic>
        <p:nvPicPr>
          <p:cNvPr id="14" name="Imagen 13">
            <a:extLst>
              <a:ext uri="{FF2B5EF4-FFF2-40B4-BE49-F238E27FC236}">
                <a16:creationId xmlns:a16="http://schemas.microsoft.com/office/drawing/2014/main" id="{FAB56AA0-877A-C722-8F6B-0DAE8951E02B}"/>
              </a:ext>
            </a:extLst>
          </p:cNvPr>
          <p:cNvPicPr>
            <a:picLocks noChangeAspect="1"/>
          </p:cNvPicPr>
          <p:nvPr/>
        </p:nvPicPr>
        <p:blipFill>
          <a:blip r:embed="rId4"/>
          <a:stretch>
            <a:fillRect/>
          </a:stretch>
        </p:blipFill>
        <p:spPr>
          <a:xfrm>
            <a:off x="838201" y="4912223"/>
            <a:ext cx="8412332" cy="923678"/>
          </a:xfrm>
          <a:prstGeom prst="rect">
            <a:avLst/>
          </a:prstGeom>
          <a:ln w="6350">
            <a:solidFill>
              <a:schemeClr val="tx1"/>
            </a:solidFill>
          </a:ln>
        </p:spPr>
      </p:pic>
      <p:sp>
        <p:nvSpPr>
          <p:cNvPr id="15" name="Marcador de texto 8">
            <a:extLst>
              <a:ext uri="{FF2B5EF4-FFF2-40B4-BE49-F238E27FC236}">
                <a16:creationId xmlns:a16="http://schemas.microsoft.com/office/drawing/2014/main" id="{4B5B3838-8DAF-F88F-1CA7-3CAB9810E8C1}"/>
              </a:ext>
            </a:extLst>
          </p:cNvPr>
          <p:cNvSpPr txBox="1">
            <a:spLocks/>
          </p:cNvSpPr>
          <p:nvPr/>
        </p:nvSpPr>
        <p:spPr>
          <a:xfrm>
            <a:off x="769800" y="4540903"/>
            <a:ext cx="1440000" cy="252000"/>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Cuadro 4</a:t>
            </a:r>
            <a:endParaRPr lang="es-PE" dirty="0"/>
          </a:p>
        </p:txBody>
      </p:sp>
      <p:sp>
        <p:nvSpPr>
          <p:cNvPr id="16" name="Marcador de texto 8">
            <a:extLst>
              <a:ext uri="{FF2B5EF4-FFF2-40B4-BE49-F238E27FC236}">
                <a16:creationId xmlns:a16="http://schemas.microsoft.com/office/drawing/2014/main" id="{61BCA663-3BA1-6F5B-E9EC-7EF721D53772}"/>
              </a:ext>
            </a:extLst>
          </p:cNvPr>
          <p:cNvSpPr>
            <a:spLocks noGrp="1"/>
          </p:cNvSpPr>
          <p:nvPr>
            <p:ph type="body" sz="quarter" idx="18"/>
          </p:nvPr>
        </p:nvSpPr>
        <p:spPr>
          <a:xfrm>
            <a:off x="838200" y="2819400"/>
            <a:ext cx="1439863" cy="252413"/>
          </a:xfrm>
        </p:spPr>
        <p:txBody>
          <a:bodyPr/>
          <a:lstStyle/>
          <a:p>
            <a:r>
              <a:rPr lang="es-ES" dirty="0"/>
              <a:t>Cuadro 3</a:t>
            </a:r>
            <a:endParaRPr lang="es-PE" dirty="0"/>
          </a:p>
        </p:txBody>
      </p:sp>
    </p:spTree>
    <p:extLst>
      <p:ext uri="{BB962C8B-B14F-4D97-AF65-F5344CB8AC3E}">
        <p14:creationId xmlns:p14="http://schemas.microsoft.com/office/powerpoint/2010/main" val="161523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490EBB-A71B-5678-28C5-E49EDCDB1C31}"/>
              </a:ext>
            </a:extLst>
          </p:cNvPr>
          <p:cNvSpPr>
            <a:spLocks noGrp="1"/>
          </p:cNvSpPr>
          <p:nvPr>
            <p:ph type="title"/>
          </p:nvPr>
        </p:nvSpPr>
        <p:spPr/>
        <p:txBody>
          <a:bodyPr/>
          <a:lstStyle/>
          <a:p>
            <a:r>
              <a:rPr lang="es-ES" dirty="0"/>
              <a:t>MODIFICADORES OÉRATIVOS – Recuperación Metalúrgica.</a:t>
            </a:r>
            <a:endParaRPr lang="es-PE" dirty="0"/>
          </a:p>
        </p:txBody>
      </p:sp>
      <p:sp>
        <p:nvSpPr>
          <p:cNvPr id="4" name="Marcador de texto 3">
            <a:extLst>
              <a:ext uri="{FF2B5EF4-FFF2-40B4-BE49-F238E27FC236}">
                <a16:creationId xmlns:a16="http://schemas.microsoft.com/office/drawing/2014/main" id="{B7D7B77F-E5D9-AAF2-1353-02477CC07CBA}"/>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504BC904-3EFA-5726-FE58-61F9D0216ED1}"/>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4FB00208-B72E-9BED-BB2C-B16951E57216}"/>
              </a:ext>
            </a:extLst>
          </p:cNvPr>
          <p:cNvSpPr>
            <a:spLocks noGrp="1"/>
          </p:cNvSpPr>
          <p:nvPr>
            <p:ph type="body" sz="quarter" idx="15"/>
          </p:nvPr>
        </p:nvSpPr>
        <p:spPr/>
        <p:txBody>
          <a:bodyPr/>
          <a:lstStyle/>
          <a:p>
            <a:endParaRPr lang="es-PE"/>
          </a:p>
        </p:txBody>
      </p:sp>
      <p:sp>
        <p:nvSpPr>
          <p:cNvPr id="8" name="Marcador de texto 7">
            <a:extLst>
              <a:ext uri="{FF2B5EF4-FFF2-40B4-BE49-F238E27FC236}">
                <a16:creationId xmlns:a16="http://schemas.microsoft.com/office/drawing/2014/main" id="{05922F9D-08E3-6661-4A13-47F23EF4E2B5}"/>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48009690-C1AF-6B26-1134-82DEEDBA2247}"/>
              </a:ext>
            </a:extLst>
          </p:cNvPr>
          <p:cNvSpPr>
            <a:spLocks noGrp="1"/>
          </p:cNvSpPr>
          <p:nvPr>
            <p:ph type="body" sz="quarter" idx="17"/>
          </p:nvPr>
        </p:nvSpPr>
        <p:spPr/>
        <p:txBody>
          <a:bodyPr/>
          <a:lstStyle/>
          <a:p>
            <a:r>
              <a:rPr lang="es-ES" dirty="0"/>
              <a:t>Fig. 21</a:t>
            </a:r>
            <a:endParaRPr lang="es-PE" dirty="0"/>
          </a:p>
        </p:txBody>
      </p:sp>
      <p:sp>
        <p:nvSpPr>
          <p:cNvPr id="10" name="Marcador de texto 9">
            <a:extLst>
              <a:ext uri="{FF2B5EF4-FFF2-40B4-BE49-F238E27FC236}">
                <a16:creationId xmlns:a16="http://schemas.microsoft.com/office/drawing/2014/main" id="{146F22DF-57FD-B5C8-B9C5-A569BB5C2BB9}"/>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1DD17C9B-C447-0704-37E6-EAD83F23585F}"/>
              </a:ext>
            </a:extLst>
          </p:cNvPr>
          <p:cNvSpPr>
            <a:spLocks noGrp="1"/>
          </p:cNvSpPr>
          <p:nvPr>
            <p:ph type="body" sz="quarter" idx="20"/>
          </p:nvPr>
        </p:nvSpPr>
        <p:spPr/>
        <p:txBody>
          <a:bodyPr/>
          <a:lstStyle/>
          <a:p>
            <a:endParaRPr lang="es-PE"/>
          </a:p>
        </p:txBody>
      </p:sp>
      <p:pic>
        <p:nvPicPr>
          <p:cNvPr id="12" name="Marcador de contenido 3">
            <a:extLst>
              <a:ext uri="{FF2B5EF4-FFF2-40B4-BE49-F238E27FC236}">
                <a16:creationId xmlns:a16="http://schemas.microsoft.com/office/drawing/2014/main" id="{D743DA9A-D647-440E-5937-C248A6BD2B17}"/>
              </a:ext>
            </a:extLst>
          </p:cNvPr>
          <p:cNvPicPr>
            <a:picLocks noGrp="1" noChangeAspect="1"/>
          </p:cNvPicPr>
          <p:nvPr>
            <p:ph idx="1"/>
          </p:nvPr>
        </p:nvPicPr>
        <p:blipFill>
          <a:blip r:embed="rId2"/>
          <a:stretch>
            <a:fillRect/>
          </a:stretch>
        </p:blipFill>
        <p:spPr>
          <a:xfrm>
            <a:off x="838200" y="1880261"/>
            <a:ext cx="5139745" cy="2854243"/>
          </a:xfrm>
          <a:prstGeom prst="rect">
            <a:avLst/>
          </a:prstGeom>
          <a:ln w="12700">
            <a:solidFill>
              <a:srgbClr val="2E7667"/>
            </a:solidFill>
          </a:ln>
        </p:spPr>
      </p:pic>
      <p:graphicFrame>
        <p:nvGraphicFramePr>
          <p:cNvPr id="13" name="Marcador de contenido 12">
            <a:extLst>
              <a:ext uri="{FF2B5EF4-FFF2-40B4-BE49-F238E27FC236}">
                <a16:creationId xmlns:a16="http://schemas.microsoft.com/office/drawing/2014/main" id="{06E42704-17F1-4C66-108E-812B60411600}"/>
              </a:ext>
            </a:extLst>
          </p:cNvPr>
          <p:cNvGraphicFramePr>
            <a:graphicFrameLocks noGrp="1"/>
          </p:cNvGraphicFramePr>
          <p:nvPr>
            <p:ph idx="16"/>
            <p:extLst>
              <p:ext uri="{D42A27DB-BD31-4B8C-83A1-F6EECF244321}">
                <p14:modId xmlns:p14="http://schemas.microsoft.com/office/powerpoint/2010/main" val="1262588425"/>
              </p:ext>
            </p:extLst>
          </p:nvPr>
        </p:nvGraphicFramePr>
        <p:xfrm>
          <a:off x="6134099" y="1838324"/>
          <a:ext cx="5469015" cy="3474535"/>
        </p:xfrm>
        <a:graphic>
          <a:graphicData uri="http://schemas.openxmlformats.org/drawingml/2006/table">
            <a:tbl>
              <a:tblPr firstRow="1" firstCol="1" bandRow="1">
                <a:tableStyleId>{2D5ABB26-0587-4C30-8999-92F81FD0307C}</a:tableStyleId>
              </a:tblPr>
              <a:tblGrid>
                <a:gridCol w="2009290">
                  <a:extLst>
                    <a:ext uri="{9D8B030D-6E8A-4147-A177-3AD203B41FA5}">
                      <a16:colId xmlns:a16="http://schemas.microsoft.com/office/drawing/2014/main" val="3155656415"/>
                    </a:ext>
                  </a:extLst>
                </a:gridCol>
                <a:gridCol w="3459725">
                  <a:extLst>
                    <a:ext uri="{9D8B030D-6E8A-4147-A177-3AD203B41FA5}">
                      <a16:colId xmlns:a16="http://schemas.microsoft.com/office/drawing/2014/main" val="444664845"/>
                    </a:ext>
                  </a:extLst>
                </a:gridCol>
              </a:tblGrid>
              <a:tr h="327037">
                <a:tc>
                  <a:txBody>
                    <a:bodyPr/>
                    <a:lstStyle/>
                    <a:p>
                      <a:r>
                        <a:rPr lang="es-PE" sz="1400" dirty="0">
                          <a:effectLst/>
                        </a:rPr>
                        <a:t>Ag[0,10&gt;^Mn[0,15&gt;</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dirty="0">
                          <a:effectLst/>
                        </a:rPr>
                        <a:t>r =8.142*X%</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273344145"/>
                  </a:ext>
                </a:extLst>
              </a:tr>
              <a:tr h="524583">
                <a:tc>
                  <a:txBody>
                    <a:bodyPr/>
                    <a:lstStyle/>
                    <a:p>
                      <a:r>
                        <a:rPr lang="es-PE" sz="1400">
                          <a:effectLst/>
                        </a:rPr>
                        <a:t>Ag[0,10&gt;^Mn[15,∞&gt;</a:t>
                      </a:r>
                      <a:endParaRPr lang="es-PE" sz="140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dirty="0">
                          <a:effectLst/>
                        </a:rPr>
                        <a:t>r =50.1%</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2114149429"/>
                  </a:ext>
                </a:extLst>
              </a:tr>
              <a:tr h="524583">
                <a:tc>
                  <a:txBody>
                    <a:bodyPr/>
                    <a:lstStyle/>
                    <a:p>
                      <a:r>
                        <a:rPr lang="es-PE" sz="1400">
                          <a:effectLst/>
                        </a:rPr>
                        <a:t>Ag[10,30&gt;^Mn[0,15&gt;</a:t>
                      </a:r>
                      <a:endParaRPr lang="es-PE" sz="140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dirty="0">
                          <a:effectLst/>
                        </a:rPr>
                        <a:t>r =78.01% +0.341*X %</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648627733"/>
                  </a:ext>
                </a:extLst>
              </a:tr>
              <a:tr h="524583">
                <a:tc>
                  <a:txBody>
                    <a:bodyPr/>
                    <a:lstStyle/>
                    <a:p>
                      <a:r>
                        <a:rPr lang="es-PE" sz="1400" dirty="0">
                          <a:effectLst/>
                        </a:rPr>
                        <a:t>Ag[10,30&gt;^Mn[15,30&gt;</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a:effectLst/>
                        </a:rPr>
                        <a:t>r =96.01%+0.341*X %-1.2*Xmn*100%</a:t>
                      </a:r>
                      <a:endParaRPr lang="es-PE" sz="140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2723191043"/>
                  </a:ext>
                </a:extLst>
              </a:tr>
              <a:tr h="524583">
                <a:tc>
                  <a:txBody>
                    <a:bodyPr/>
                    <a:lstStyle/>
                    <a:p>
                      <a:r>
                        <a:rPr lang="es-PE" sz="1400">
                          <a:effectLst/>
                        </a:rPr>
                        <a:t>Ag[10,30&gt;^Mn[30,∞&gt;</a:t>
                      </a:r>
                      <a:endParaRPr lang="es-PE" sz="140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dirty="0">
                          <a:effectLst/>
                        </a:rPr>
                        <a:t>r =-0.1583%*</a:t>
                      </a:r>
                      <a:r>
                        <a:rPr lang="es-PE" sz="1400" dirty="0" err="1">
                          <a:effectLst/>
                        </a:rPr>
                        <a:t>Xmn</a:t>
                      </a:r>
                      <a:r>
                        <a:rPr lang="es-PE" sz="1400" dirty="0">
                          <a:effectLst/>
                        </a:rPr>
                        <a:t>*100%+53.75%</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1618409806"/>
                  </a:ext>
                </a:extLst>
              </a:tr>
              <a:tr h="524583">
                <a:tc>
                  <a:txBody>
                    <a:bodyPr/>
                    <a:lstStyle/>
                    <a:p>
                      <a:r>
                        <a:rPr lang="es-PE" sz="1400">
                          <a:effectLst/>
                        </a:rPr>
                        <a:t>Ag[30,∞&gt;^Mn[0,15&gt;</a:t>
                      </a:r>
                      <a:endParaRPr lang="es-PE" sz="140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a:effectLst/>
                        </a:rPr>
                        <a:t>r =88.24%</a:t>
                      </a:r>
                      <a:endParaRPr lang="es-PE" sz="140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3102673724"/>
                  </a:ext>
                </a:extLst>
              </a:tr>
              <a:tr h="524583">
                <a:tc>
                  <a:txBody>
                    <a:bodyPr/>
                    <a:lstStyle/>
                    <a:p>
                      <a:r>
                        <a:rPr lang="es-PE" sz="1400" dirty="0">
                          <a:effectLst/>
                        </a:rPr>
                        <a:t>Ag[30,∞&gt;^Mn[15,∞&gt;</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tc>
                  <a:txBody>
                    <a:bodyPr/>
                    <a:lstStyle/>
                    <a:p>
                      <a:r>
                        <a:rPr lang="es-PE" sz="1400" dirty="0">
                          <a:effectLst/>
                        </a:rPr>
                        <a:t>r =73.4%</a:t>
                      </a:r>
                      <a:endParaRPr lang="es-PE"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4450" marR="44450" marT="0" marB="0" anchor="b"/>
                </a:tc>
                <a:extLst>
                  <a:ext uri="{0D108BD9-81ED-4DB2-BD59-A6C34878D82A}">
                    <a16:rowId xmlns:a16="http://schemas.microsoft.com/office/drawing/2014/main" val="3884788162"/>
                  </a:ext>
                </a:extLst>
              </a:tr>
            </a:tbl>
          </a:graphicData>
        </a:graphic>
      </p:graphicFrame>
    </p:spTree>
    <p:extLst>
      <p:ext uri="{BB962C8B-B14F-4D97-AF65-F5344CB8AC3E}">
        <p14:creationId xmlns:p14="http://schemas.microsoft.com/office/powerpoint/2010/main" val="3126815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96F9E-3A38-2AF1-9741-5DFCBF1B63CD}"/>
              </a:ext>
            </a:extLst>
          </p:cNvPr>
          <p:cNvSpPr>
            <a:spLocks noGrp="1"/>
          </p:cNvSpPr>
          <p:nvPr>
            <p:ph type="title"/>
          </p:nvPr>
        </p:nvSpPr>
        <p:spPr/>
        <p:txBody>
          <a:bodyPr/>
          <a:lstStyle/>
          <a:p>
            <a:r>
              <a:rPr lang="es-ES" dirty="0"/>
              <a:t>MODIFICADORES OÉRATIVOS – Evaluación económica.</a:t>
            </a:r>
            <a:endParaRPr lang="es-PE" dirty="0"/>
          </a:p>
        </p:txBody>
      </p:sp>
      <p:sp>
        <p:nvSpPr>
          <p:cNvPr id="4" name="Marcador de texto 3">
            <a:extLst>
              <a:ext uri="{FF2B5EF4-FFF2-40B4-BE49-F238E27FC236}">
                <a16:creationId xmlns:a16="http://schemas.microsoft.com/office/drawing/2014/main" id="{4B5D1ED4-6BAE-941A-8507-04128CBD5EA4}"/>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6D6A0A2C-0D45-7E6D-3AC0-ADBAB3881BDF}"/>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8D87534A-7B45-C24A-D66F-7B595B249A1F}"/>
              </a:ext>
            </a:extLst>
          </p:cNvPr>
          <p:cNvSpPr>
            <a:spLocks noGrp="1"/>
          </p:cNvSpPr>
          <p:nvPr>
            <p:ph type="body" sz="quarter" idx="15"/>
          </p:nvPr>
        </p:nvSpPr>
        <p:spPr/>
        <p:txBody>
          <a:bodyPr/>
          <a:lstStyle/>
          <a:p>
            <a:endParaRPr lang="es-PE"/>
          </a:p>
        </p:txBody>
      </p:sp>
      <p:sp>
        <p:nvSpPr>
          <p:cNvPr id="8" name="Marcador de texto 7">
            <a:extLst>
              <a:ext uri="{FF2B5EF4-FFF2-40B4-BE49-F238E27FC236}">
                <a16:creationId xmlns:a16="http://schemas.microsoft.com/office/drawing/2014/main" id="{59360C0B-9096-C42C-F862-064A5AFA2DA3}"/>
              </a:ext>
            </a:extLst>
          </p:cNvPr>
          <p:cNvSpPr>
            <a:spLocks noGrp="1"/>
          </p:cNvSpPr>
          <p:nvPr>
            <p:ph type="body" sz="quarter" idx="18"/>
          </p:nvPr>
        </p:nvSpPr>
        <p:spPr/>
        <p:txBody>
          <a:bodyPr/>
          <a:lstStyle/>
          <a:p>
            <a:r>
              <a:rPr lang="es-ES" dirty="0"/>
              <a:t>Cuadro 4</a:t>
            </a:r>
            <a:endParaRPr lang="es-PE" dirty="0"/>
          </a:p>
        </p:txBody>
      </p:sp>
      <p:sp>
        <p:nvSpPr>
          <p:cNvPr id="9" name="Marcador de texto 8">
            <a:extLst>
              <a:ext uri="{FF2B5EF4-FFF2-40B4-BE49-F238E27FC236}">
                <a16:creationId xmlns:a16="http://schemas.microsoft.com/office/drawing/2014/main" id="{E9994FE8-995F-D76D-E75F-02AD0AAFB533}"/>
              </a:ext>
            </a:extLst>
          </p:cNvPr>
          <p:cNvSpPr>
            <a:spLocks noGrp="1"/>
          </p:cNvSpPr>
          <p:nvPr>
            <p:ph type="body" sz="quarter" idx="17"/>
          </p:nvPr>
        </p:nvSpPr>
        <p:spPr/>
        <p:txBody>
          <a:bodyPr/>
          <a:lstStyle/>
          <a:p>
            <a:r>
              <a:rPr lang="es-ES" dirty="0"/>
              <a:t>Fig. 22</a:t>
            </a:r>
            <a:endParaRPr lang="es-PE" dirty="0"/>
          </a:p>
        </p:txBody>
      </p:sp>
      <p:sp>
        <p:nvSpPr>
          <p:cNvPr id="10" name="Marcador de texto 9">
            <a:extLst>
              <a:ext uri="{FF2B5EF4-FFF2-40B4-BE49-F238E27FC236}">
                <a16:creationId xmlns:a16="http://schemas.microsoft.com/office/drawing/2014/main" id="{C4701DF6-E159-B682-B2FD-69DE959A89C0}"/>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73C00B3C-CFF2-491C-7656-76AA0334AEFC}"/>
              </a:ext>
            </a:extLst>
          </p:cNvPr>
          <p:cNvSpPr>
            <a:spLocks noGrp="1"/>
          </p:cNvSpPr>
          <p:nvPr>
            <p:ph type="body" sz="quarter" idx="20"/>
          </p:nvPr>
        </p:nvSpPr>
        <p:spPr/>
        <p:txBody>
          <a:bodyPr/>
          <a:lstStyle/>
          <a:p>
            <a:endParaRPr lang="es-PE"/>
          </a:p>
        </p:txBody>
      </p:sp>
      <p:pic>
        <p:nvPicPr>
          <p:cNvPr id="12" name="Marcador de contenido 11">
            <a:extLst>
              <a:ext uri="{FF2B5EF4-FFF2-40B4-BE49-F238E27FC236}">
                <a16:creationId xmlns:a16="http://schemas.microsoft.com/office/drawing/2014/main" id="{10436A33-200D-22DF-0CAF-CF975FD709D8}"/>
              </a:ext>
            </a:extLst>
          </p:cNvPr>
          <p:cNvPicPr>
            <a:picLocks noGrp="1" noChangeAspect="1"/>
          </p:cNvPicPr>
          <p:nvPr>
            <p:ph idx="1"/>
          </p:nvPr>
        </p:nvPicPr>
        <p:blipFill>
          <a:blip r:embed="rId2"/>
          <a:stretch>
            <a:fillRect/>
          </a:stretch>
        </p:blipFill>
        <p:spPr>
          <a:xfrm>
            <a:off x="838200" y="2025162"/>
            <a:ext cx="5219700" cy="3766525"/>
          </a:xfrm>
          <a:prstGeom prst="rect">
            <a:avLst/>
          </a:prstGeom>
          <a:ln>
            <a:solidFill>
              <a:schemeClr val="tx1"/>
            </a:solidFill>
          </a:ln>
        </p:spPr>
      </p:pic>
      <p:pic>
        <p:nvPicPr>
          <p:cNvPr id="13" name="Marcador de contenido 12">
            <a:extLst>
              <a:ext uri="{FF2B5EF4-FFF2-40B4-BE49-F238E27FC236}">
                <a16:creationId xmlns:a16="http://schemas.microsoft.com/office/drawing/2014/main" id="{ADACDD05-610A-E35B-CA01-C09D591B3CDB}"/>
              </a:ext>
            </a:extLst>
          </p:cNvPr>
          <p:cNvPicPr>
            <a:picLocks noGrp="1" noChangeAspect="1"/>
          </p:cNvPicPr>
          <p:nvPr>
            <p:ph idx="16"/>
          </p:nvPr>
        </p:nvPicPr>
        <p:blipFill>
          <a:blip r:embed="rId3"/>
          <a:stretch>
            <a:fillRect/>
          </a:stretch>
        </p:blipFill>
        <p:spPr>
          <a:xfrm>
            <a:off x="6134100" y="2159043"/>
            <a:ext cx="5219700" cy="3498763"/>
          </a:xfrm>
          <a:prstGeom prst="rect">
            <a:avLst/>
          </a:prstGeom>
        </p:spPr>
      </p:pic>
    </p:spTree>
    <p:extLst>
      <p:ext uri="{BB962C8B-B14F-4D97-AF65-F5344CB8AC3E}">
        <p14:creationId xmlns:p14="http://schemas.microsoft.com/office/powerpoint/2010/main" val="397525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3A659-D84F-DCCC-6D30-14FBF6BDE511}"/>
              </a:ext>
            </a:extLst>
          </p:cNvPr>
          <p:cNvSpPr>
            <a:spLocks noGrp="1"/>
          </p:cNvSpPr>
          <p:nvPr>
            <p:ph type="title"/>
          </p:nvPr>
        </p:nvSpPr>
        <p:spPr/>
        <p:txBody>
          <a:bodyPr/>
          <a:lstStyle/>
          <a:p>
            <a:r>
              <a:rPr lang="es-ES" dirty="0"/>
              <a:t>MODIFICADORES OÉRATIVOS – flujo de caja.</a:t>
            </a:r>
            <a:endParaRPr lang="es-PE" dirty="0"/>
          </a:p>
        </p:txBody>
      </p:sp>
      <p:sp>
        <p:nvSpPr>
          <p:cNvPr id="13" name="Marcador de texto 12">
            <a:extLst>
              <a:ext uri="{FF2B5EF4-FFF2-40B4-BE49-F238E27FC236}">
                <a16:creationId xmlns:a16="http://schemas.microsoft.com/office/drawing/2014/main" id="{BB1F86AA-FB44-2028-F627-FB8D560882EC}"/>
              </a:ext>
            </a:extLst>
          </p:cNvPr>
          <p:cNvSpPr>
            <a:spLocks noGrp="1"/>
          </p:cNvSpPr>
          <p:nvPr>
            <p:ph type="body" sz="quarter" idx="13"/>
          </p:nvPr>
        </p:nvSpPr>
        <p:spPr/>
        <p:txBody>
          <a:bodyPr/>
          <a:lstStyle/>
          <a:p>
            <a:endParaRPr lang="es-PE"/>
          </a:p>
        </p:txBody>
      </p:sp>
      <p:sp>
        <p:nvSpPr>
          <p:cNvPr id="14" name="Marcador de texto 13">
            <a:extLst>
              <a:ext uri="{FF2B5EF4-FFF2-40B4-BE49-F238E27FC236}">
                <a16:creationId xmlns:a16="http://schemas.microsoft.com/office/drawing/2014/main" id="{997FE160-3AD7-583F-4DBE-2DBFC1C9C367}"/>
              </a:ext>
            </a:extLst>
          </p:cNvPr>
          <p:cNvSpPr>
            <a:spLocks noGrp="1"/>
          </p:cNvSpPr>
          <p:nvPr>
            <p:ph type="body" sz="quarter" idx="14"/>
          </p:nvPr>
        </p:nvSpPr>
        <p:spPr/>
        <p:txBody>
          <a:bodyPr/>
          <a:lstStyle/>
          <a:p>
            <a:endParaRPr lang="es-PE"/>
          </a:p>
        </p:txBody>
      </p:sp>
      <p:sp>
        <p:nvSpPr>
          <p:cNvPr id="15" name="Marcador de texto 14">
            <a:extLst>
              <a:ext uri="{FF2B5EF4-FFF2-40B4-BE49-F238E27FC236}">
                <a16:creationId xmlns:a16="http://schemas.microsoft.com/office/drawing/2014/main" id="{4BCDE69C-098C-2B5F-EDD8-B6CB065963A3}"/>
              </a:ext>
            </a:extLst>
          </p:cNvPr>
          <p:cNvSpPr>
            <a:spLocks noGrp="1"/>
          </p:cNvSpPr>
          <p:nvPr>
            <p:ph type="body" sz="quarter" idx="15"/>
          </p:nvPr>
        </p:nvSpPr>
        <p:spPr/>
        <p:txBody>
          <a:bodyPr/>
          <a:lstStyle/>
          <a:p>
            <a:endParaRPr lang="es-PE"/>
          </a:p>
        </p:txBody>
      </p:sp>
      <p:pic>
        <p:nvPicPr>
          <p:cNvPr id="12" name="Marcador de contenido 11">
            <a:extLst>
              <a:ext uri="{FF2B5EF4-FFF2-40B4-BE49-F238E27FC236}">
                <a16:creationId xmlns:a16="http://schemas.microsoft.com/office/drawing/2014/main" id="{D3B0EC7B-5C45-2EBC-1789-2AF5D1748326}"/>
              </a:ext>
            </a:extLst>
          </p:cNvPr>
          <p:cNvPicPr>
            <a:picLocks noGrp="1" noChangeAspect="1"/>
          </p:cNvPicPr>
          <p:nvPr>
            <p:ph idx="16"/>
          </p:nvPr>
        </p:nvPicPr>
        <p:blipFill rotWithShape="1">
          <a:blip r:embed="rId2"/>
          <a:stretch/>
        </p:blipFill>
        <p:spPr>
          <a:xfrm>
            <a:off x="3390678" y="1836738"/>
            <a:ext cx="5410644" cy="4138612"/>
          </a:xfrm>
          <a:prstGeom prst="rect">
            <a:avLst/>
          </a:prstGeom>
        </p:spPr>
      </p:pic>
      <p:sp>
        <p:nvSpPr>
          <p:cNvPr id="9" name="Marcador de texto 8">
            <a:extLst>
              <a:ext uri="{FF2B5EF4-FFF2-40B4-BE49-F238E27FC236}">
                <a16:creationId xmlns:a16="http://schemas.microsoft.com/office/drawing/2014/main" id="{51C1E4F3-F675-66CF-F37C-2E04348B64C4}"/>
              </a:ext>
            </a:extLst>
          </p:cNvPr>
          <p:cNvSpPr>
            <a:spLocks noGrp="1"/>
          </p:cNvSpPr>
          <p:nvPr>
            <p:ph type="body" sz="quarter" idx="17"/>
          </p:nvPr>
        </p:nvSpPr>
        <p:spPr/>
        <p:txBody>
          <a:bodyPr/>
          <a:lstStyle/>
          <a:p>
            <a:r>
              <a:rPr lang="es-ES" dirty="0"/>
              <a:t>Cuadro 5</a:t>
            </a:r>
            <a:endParaRPr lang="es-PE" dirty="0"/>
          </a:p>
        </p:txBody>
      </p:sp>
      <p:sp>
        <p:nvSpPr>
          <p:cNvPr id="16" name="Marcador de texto 15">
            <a:extLst>
              <a:ext uri="{FF2B5EF4-FFF2-40B4-BE49-F238E27FC236}">
                <a16:creationId xmlns:a16="http://schemas.microsoft.com/office/drawing/2014/main" id="{07EF4E74-12CC-E993-EFD2-2464DC346339}"/>
              </a:ext>
            </a:extLst>
          </p:cNvPr>
          <p:cNvSpPr>
            <a:spLocks noGrp="1"/>
          </p:cNvSpPr>
          <p:nvPr>
            <p:ph type="body" sz="quarter" idx="18"/>
          </p:nvPr>
        </p:nvSpPr>
        <p:spPr/>
        <p:txBody>
          <a:bodyPr/>
          <a:lstStyle/>
          <a:p>
            <a:endParaRPr lang="es-PE"/>
          </a:p>
        </p:txBody>
      </p:sp>
      <p:sp>
        <p:nvSpPr>
          <p:cNvPr id="17" name="Marcador de texto 16">
            <a:extLst>
              <a:ext uri="{FF2B5EF4-FFF2-40B4-BE49-F238E27FC236}">
                <a16:creationId xmlns:a16="http://schemas.microsoft.com/office/drawing/2014/main" id="{DB7D93CB-C8B3-BD3D-B88F-A0D13A48CD8F}"/>
              </a:ext>
            </a:extLst>
          </p:cNvPr>
          <p:cNvSpPr>
            <a:spLocks noGrp="1"/>
          </p:cNvSpPr>
          <p:nvPr>
            <p:ph type="body" sz="quarter" idx="19"/>
          </p:nvPr>
        </p:nvSpPr>
        <p:spPr/>
        <p:txBody>
          <a:bodyPr/>
          <a:lstStyle/>
          <a:p>
            <a:endParaRPr lang="es-PE"/>
          </a:p>
        </p:txBody>
      </p:sp>
    </p:spTree>
    <p:extLst>
      <p:ext uri="{BB962C8B-B14F-4D97-AF65-F5344CB8AC3E}">
        <p14:creationId xmlns:p14="http://schemas.microsoft.com/office/powerpoint/2010/main" val="73127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9C475-1A87-50A6-0087-3EF56FE9E683}"/>
              </a:ext>
            </a:extLst>
          </p:cNvPr>
          <p:cNvSpPr>
            <a:spLocks noGrp="1"/>
          </p:cNvSpPr>
          <p:nvPr>
            <p:ph type="ctrTitle"/>
          </p:nvPr>
        </p:nvSpPr>
        <p:spPr/>
        <p:txBody>
          <a:bodyPr/>
          <a:lstStyle/>
          <a:p>
            <a:endParaRPr lang="es-PE"/>
          </a:p>
        </p:txBody>
      </p:sp>
      <p:sp>
        <p:nvSpPr>
          <p:cNvPr id="3" name="Marcador de texto 2">
            <a:extLst>
              <a:ext uri="{FF2B5EF4-FFF2-40B4-BE49-F238E27FC236}">
                <a16:creationId xmlns:a16="http://schemas.microsoft.com/office/drawing/2014/main" id="{F0ACA614-BC65-27BF-D79A-A3765C90836C}"/>
              </a:ext>
            </a:extLst>
          </p:cNvPr>
          <p:cNvSpPr>
            <a:spLocks noGrp="1"/>
          </p:cNvSpPr>
          <p:nvPr>
            <p:ph type="body" sz="quarter" idx="13"/>
          </p:nvPr>
        </p:nvSpPr>
        <p:spPr/>
        <p:txBody>
          <a:bodyPr/>
          <a:lstStyle/>
          <a:p>
            <a:endParaRPr lang="es-PE"/>
          </a:p>
        </p:txBody>
      </p:sp>
    </p:spTree>
    <p:extLst>
      <p:ext uri="{BB962C8B-B14F-4D97-AF65-F5344CB8AC3E}">
        <p14:creationId xmlns:p14="http://schemas.microsoft.com/office/powerpoint/2010/main" val="29556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ADE1CE88-93F2-CDEC-DDE7-3AC3819DA7B3}"/>
              </a:ext>
            </a:extLst>
          </p:cNvPr>
          <p:cNvPicPr>
            <a:picLocks noChangeAspect="1"/>
          </p:cNvPicPr>
          <p:nvPr/>
        </p:nvPicPr>
        <p:blipFill rotWithShape="1">
          <a:blip r:embed="rId2"/>
          <a:srcRect l="17069" b="1702"/>
          <a:stretch/>
        </p:blipFill>
        <p:spPr>
          <a:xfrm>
            <a:off x="3523197" y="0"/>
            <a:ext cx="8668800" cy="685800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p:cNvSpPr>
            <a:spLocks noGrp="1"/>
          </p:cNvSpPr>
          <p:nvPr>
            <p:ph type="ctrTitle"/>
          </p:nvPr>
        </p:nvSpPr>
        <p:spPr>
          <a:xfrm>
            <a:off x="477981" y="1122363"/>
            <a:ext cx="4023360" cy="3204134"/>
          </a:xfrm>
        </p:spPr>
        <p:txBody>
          <a:bodyPr anchor="b">
            <a:normAutofit/>
          </a:bodyPr>
          <a:lstStyle/>
          <a:p>
            <a:pPr algn="l"/>
            <a:r>
              <a:rPr lang="es-ES" sz="4800" dirty="0">
                <a:solidFill>
                  <a:schemeClr val="bg1"/>
                </a:solidFill>
                <a:latin typeface="Prompt" panose="00000800000000000000" pitchFamily="2" charset="-34"/>
                <a:cs typeface="Prompt" panose="00000800000000000000" pitchFamily="2" charset="-34"/>
              </a:rPr>
              <a:t>Metodología para el cálculo de reservas.</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utoShape 2">
            <a:extLst>
              <a:ext uri="{FF2B5EF4-FFF2-40B4-BE49-F238E27FC236}">
                <a16:creationId xmlns:a16="http://schemas.microsoft.com/office/drawing/2014/main" id="{F08C1FEB-2665-3123-0A05-70C98A0B9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123916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31E31EA-26F7-546B-E7E6-C0B0647907A4}"/>
              </a:ext>
            </a:extLst>
          </p:cNvPr>
          <p:cNvSpPr>
            <a:spLocks noGrp="1"/>
          </p:cNvSpPr>
          <p:nvPr>
            <p:ph type="title"/>
          </p:nvPr>
        </p:nvSpPr>
        <p:spPr/>
        <p:txBody>
          <a:bodyPr/>
          <a:lstStyle/>
          <a:p>
            <a:r>
              <a:rPr lang="es-ES" dirty="0"/>
              <a:t>Cálculo de reservas – Recursos.</a:t>
            </a:r>
            <a:endParaRPr lang="es-PE" dirty="0"/>
          </a:p>
        </p:txBody>
      </p:sp>
      <p:sp>
        <p:nvSpPr>
          <p:cNvPr id="5" name="Marcador de contenido 4">
            <a:extLst>
              <a:ext uri="{FF2B5EF4-FFF2-40B4-BE49-F238E27FC236}">
                <a16:creationId xmlns:a16="http://schemas.microsoft.com/office/drawing/2014/main" id="{2A584DED-BAAC-CC13-3518-5B31A8D0F6EE}"/>
              </a:ext>
            </a:extLst>
          </p:cNvPr>
          <p:cNvSpPr>
            <a:spLocks noGrp="1"/>
          </p:cNvSpPr>
          <p:nvPr>
            <p:ph idx="1"/>
          </p:nvPr>
        </p:nvSpPr>
        <p:spPr/>
        <p:txBody>
          <a:bodyPr>
            <a:normAutofit fontScale="77500" lnSpcReduction="20000"/>
          </a:bodyPr>
          <a:lstStyle/>
          <a:p>
            <a:pPr algn="just"/>
            <a:r>
              <a:rPr lang="es-PE" dirty="0"/>
              <a:t>Un ‘Recurso Mineral’ es una concentración u ocurrencia de material solido de interés económico dentro o sobre la corteza terrestre en tal forma, ley (o calidad) y cantidad que hay expectativas razonables para una eventual extracción económica. La ubicación, cantidad, ley (o calidad), continuidad y otras características geológicas de un Recurso Mineral son conocidas, estimadas o interpretadas a partir de evidencia y conocimiento geológico especifico, incluyendo muestreo. Los Recursos Minerales se subdividen en orden de creciente confianza geológica en las categorías Inferido, Indicado y Medido.</a:t>
            </a:r>
          </a:p>
        </p:txBody>
      </p:sp>
      <p:sp>
        <p:nvSpPr>
          <p:cNvPr id="6" name="Marcador de texto 5">
            <a:extLst>
              <a:ext uri="{FF2B5EF4-FFF2-40B4-BE49-F238E27FC236}">
                <a16:creationId xmlns:a16="http://schemas.microsoft.com/office/drawing/2014/main" id="{95658C52-7280-083C-5D4F-2B1D8A07F5C4}"/>
              </a:ext>
            </a:extLst>
          </p:cNvPr>
          <p:cNvSpPr>
            <a:spLocks noGrp="1"/>
          </p:cNvSpPr>
          <p:nvPr>
            <p:ph type="body" sz="quarter" idx="13"/>
          </p:nvPr>
        </p:nvSpPr>
        <p:spPr/>
        <p:txBody>
          <a:bodyPr/>
          <a:lstStyle/>
          <a:p>
            <a:endParaRPr lang="es-PE"/>
          </a:p>
        </p:txBody>
      </p:sp>
      <p:sp>
        <p:nvSpPr>
          <p:cNvPr id="7" name="Marcador de texto 6">
            <a:extLst>
              <a:ext uri="{FF2B5EF4-FFF2-40B4-BE49-F238E27FC236}">
                <a16:creationId xmlns:a16="http://schemas.microsoft.com/office/drawing/2014/main" id="{4CED9788-2A22-52DF-6647-0A55E955D572}"/>
              </a:ext>
            </a:extLst>
          </p:cNvPr>
          <p:cNvSpPr>
            <a:spLocks noGrp="1"/>
          </p:cNvSpPr>
          <p:nvPr>
            <p:ph type="body" sz="quarter" idx="14"/>
          </p:nvPr>
        </p:nvSpPr>
        <p:spPr/>
        <p:txBody>
          <a:bodyPr/>
          <a:lstStyle/>
          <a:p>
            <a:endParaRPr lang="es-PE"/>
          </a:p>
        </p:txBody>
      </p:sp>
      <p:sp>
        <p:nvSpPr>
          <p:cNvPr id="8" name="Marcador de texto 7">
            <a:extLst>
              <a:ext uri="{FF2B5EF4-FFF2-40B4-BE49-F238E27FC236}">
                <a16:creationId xmlns:a16="http://schemas.microsoft.com/office/drawing/2014/main" id="{A02FCA33-9582-BD83-77BA-19806042A153}"/>
              </a:ext>
            </a:extLst>
          </p:cNvPr>
          <p:cNvSpPr>
            <a:spLocks noGrp="1"/>
          </p:cNvSpPr>
          <p:nvPr>
            <p:ph type="body" sz="quarter" idx="15"/>
          </p:nvPr>
        </p:nvSpPr>
        <p:spPr/>
        <p:txBody>
          <a:bodyPr/>
          <a:lstStyle/>
          <a:p>
            <a:endParaRPr lang="es-PE"/>
          </a:p>
        </p:txBody>
      </p:sp>
      <p:pic>
        <p:nvPicPr>
          <p:cNvPr id="45" name="Marcador de contenido 44">
            <a:extLst>
              <a:ext uri="{FF2B5EF4-FFF2-40B4-BE49-F238E27FC236}">
                <a16:creationId xmlns:a16="http://schemas.microsoft.com/office/drawing/2014/main" id="{64ABEEA4-1548-821A-649F-61DC237DDF73}"/>
              </a:ext>
            </a:extLst>
          </p:cNvPr>
          <p:cNvPicPr>
            <a:picLocks noGrp="1" noChangeAspect="1"/>
          </p:cNvPicPr>
          <p:nvPr>
            <p:ph idx="16"/>
          </p:nvPr>
        </p:nvPicPr>
        <p:blipFill>
          <a:blip r:embed="rId2"/>
          <a:stretch>
            <a:fillRect/>
          </a:stretch>
        </p:blipFill>
        <p:spPr>
          <a:xfrm>
            <a:off x="6514089" y="1838325"/>
            <a:ext cx="4459722" cy="4140200"/>
          </a:xfrm>
        </p:spPr>
      </p:pic>
      <p:sp>
        <p:nvSpPr>
          <p:cNvPr id="11" name="Marcador de texto 10">
            <a:extLst>
              <a:ext uri="{FF2B5EF4-FFF2-40B4-BE49-F238E27FC236}">
                <a16:creationId xmlns:a16="http://schemas.microsoft.com/office/drawing/2014/main" id="{559C1C6E-7289-1491-534C-7A2BDD2D6476}"/>
              </a:ext>
            </a:extLst>
          </p:cNvPr>
          <p:cNvSpPr>
            <a:spLocks noGrp="1"/>
          </p:cNvSpPr>
          <p:nvPr>
            <p:ph type="body" sz="quarter" idx="18"/>
          </p:nvPr>
        </p:nvSpPr>
        <p:spPr/>
        <p:txBody>
          <a:bodyPr/>
          <a:lstStyle/>
          <a:p>
            <a:r>
              <a:rPr lang="es-ES" dirty="0"/>
              <a:t>Fig. 1</a:t>
            </a:r>
            <a:endParaRPr lang="es-PE" dirty="0"/>
          </a:p>
        </p:txBody>
      </p:sp>
      <p:sp>
        <p:nvSpPr>
          <p:cNvPr id="10" name="Marcador de texto 9">
            <a:extLst>
              <a:ext uri="{FF2B5EF4-FFF2-40B4-BE49-F238E27FC236}">
                <a16:creationId xmlns:a16="http://schemas.microsoft.com/office/drawing/2014/main" id="{145C2970-940F-A6F2-3C87-3D309871A7C3}"/>
              </a:ext>
            </a:extLst>
          </p:cNvPr>
          <p:cNvSpPr>
            <a:spLocks noGrp="1"/>
          </p:cNvSpPr>
          <p:nvPr>
            <p:ph type="body" sz="quarter" idx="17"/>
          </p:nvPr>
        </p:nvSpPr>
        <p:spPr/>
        <p:txBody>
          <a:bodyPr/>
          <a:lstStyle/>
          <a:p>
            <a:endParaRPr lang="es-PE"/>
          </a:p>
        </p:txBody>
      </p:sp>
      <p:sp>
        <p:nvSpPr>
          <p:cNvPr id="12" name="Marcador de texto 11">
            <a:extLst>
              <a:ext uri="{FF2B5EF4-FFF2-40B4-BE49-F238E27FC236}">
                <a16:creationId xmlns:a16="http://schemas.microsoft.com/office/drawing/2014/main" id="{E0FDDE15-B7B7-710E-2B22-C262A698C506}"/>
              </a:ext>
            </a:extLst>
          </p:cNvPr>
          <p:cNvSpPr>
            <a:spLocks noGrp="1"/>
          </p:cNvSpPr>
          <p:nvPr>
            <p:ph type="body" sz="quarter" idx="19"/>
          </p:nvPr>
        </p:nvSpPr>
        <p:spPr/>
        <p:txBody>
          <a:bodyPr/>
          <a:lstStyle/>
          <a:p>
            <a:endParaRPr lang="es-PE"/>
          </a:p>
        </p:txBody>
      </p:sp>
      <p:sp>
        <p:nvSpPr>
          <p:cNvPr id="13" name="Marcador de texto 12">
            <a:extLst>
              <a:ext uri="{FF2B5EF4-FFF2-40B4-BE49-F238E27FC236}">
                <a16:creationId xmlns:a16="http://schemas.microsoft.com/office/drawing/2014/main" id="{C366434E-8388-00B0-6654-67CBF33E1706}"/>
              </a:ext>
            </a:extLst>
          </p:cNvPr>
          <p:cNvSpPr>
            <a:spLocks noGrp="1"/>
          </p:cNvSpPr>
          <p:nvPr>
            <p:ph type="body" sz="quarter" idx="20"/>
          </p:nvPr>
        </p:nvSpPr>
        <p:spPr/>
        <p:txBody>
          <a:bodyPr/>
          <a:lstStyle/>
          <a:p>
            <a:endParaRPr lang="es-PE"/>
          </a:p>
        </p:txBody>
      </p:sp>
    </p:spTree>
    <p:extLst>
      <p:ext uri="{BB962C8B-B14F-4D97-AF65-F5344CB8AC3E}">
        <p14:creationId xmlns:p14="http://schemas.microsoft.com/office/powerpoint/2010/main" val="11338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F0175659-E5E4-BF4D-DE57-81CC9BFA6471}"/>
              </a:ext>
            </a:extLst>
          </p:cNvPr>
          <p:cNvSpPr>
            <a:spLocks noGrp="1"/>
          </p:cNvSpPr>
          <p:nvPr>
            <p:ph type="title"/>
          </p:nvPr>
        </p:nvSpPr>
        <p:spPr/>
        <p:txBody>
          <a:bodyPr/>
          <a:lstStyle/>
          <a:p>
            <a:r>
              <a:rPr lang="es-ES" dirty="0"/>
              <a:t>Cálculo de reservas – Recursos.</a:t>
            </a:r>
            <a:endParaRPr lang="es-PE" dirty="0"/>
          </a:p>
        </p:txBody>
      </p:sp>
      <p:sp>
        <p:nvSpPr>
          <p:cNvPr id="21" name="Marcador de contenido 20">
            <a:extLst>
              <a:ext uri="{FF2B5EF4-FFF2-40B4-BE49-F238E27FC236}">
                <a16:creationId xmlns:a16="http://schemas.microsoft.com/office/drawing/2014/main" id="{B2B95199-F22A-6139-81D8-B5EF36AE8F5C}"/>
              </a:ext>
            </a:extLst>
          </p:cNvPr>
          <p:cNvSpPr>
            <a:spLocks noGrp="1"/>
          </p:cNvSpPr>
          <p:nvPr>
            <p:ph idx="1"/>
          </p:nvPr>
        </p:nvSpPr>
        <p:spPr/>
        <p:txBody>
          <a:bodyPr>
            <a:normAutofit fontScale="70000" lnSpcReduction="20000"/>
          </a:bodyPr>
          <a:lstStyle/>
          <a:p>
            <a:endParaRPr lang="es-MX" i="1" dirty="0">
              <a:solidFill>
                <a:srgbClr val="000000"/>
              </a:solidFill>
              <a:latin typeface="Garamond" panose="02020404030301010803" pitchFamily="18" charset="0"/>
            </a:endParaRPr>
          </a:p>
          <a:p>
            <a:r>
              <a:rPr lang="es-MX" i="1" dirty="0">
                <a:solidFill>
                  <a:srgbClr val="000000"/>
                </a:solidFill>
                <a:latin typeface="Garamond" panose="02020404030301010803" pitchFamily="18" charset="0"/>
              </a:rPr>
              <a:t>En otras palabras, un Recurso Mineral no es un inventario de toda la mineralización perforada o muestreada, sin consideración de ley de corte, la probabilidad de dimensiones de minado, ubicación o continuidad. Es un inventario realista de la mineralización que bajo condiciones asumidas y justificación técnica, económica y de desarrollo, podría en todo o en parte llegar a ser económicamente extraíble. </a:t>
            </a:r>
          </a:p>
          <a:p>
            <a:endParaRPr lang="es-MX" i="1" dirty="0">
              <a:solidFill>
                <a:srgbClr val="000000"/>
              </a:solidFill>
              <a:latin typeface="Garamond" panose="02020404030301010803" pitchFamily="18" charset="0"/>
            </a:endParaRPr>
          </a:p>
          <a:p>
            <a:r>
              <a:rPr lang="es-MX" i="1" dirty="0">
                <a:solidFill>
                  <a:srgbClr val="000000"/>
                </a:solidFill>
                <a:latin typeface="Garamond" panose="02020404030301010803" pitchFamily="18" charset="0"/>
              </a:rPr>
              <a:t>Cuando la Persona Competente lo considere pertinente, los Recursos Minerales pueden incluir material por debajo de la ley de corte seleccionada para asegurarse que los Recursos Minerales comprenden cuerpos de mineralización de tamaño y continuidad adecuada para considerar el más apropiado criterio de minado.</a:t>
            </a:r>
            <a:endParaRPr lang="es-PE" dirty="0"/>
          </a:p>
        </p:txBody>
      </p:sp>
      <p:sp>
        <p:nvSpPr>
          <p:cNvPr id="19" name="Marcador de texto 18">
            <a:extLst>
              <a:ext uri="{FF2B5EF4-FFF2-40B4-BE49-F238E27FC236}">
                <a16:creationId xmlns:a16="http://schemas.microsoft.com/office/drawing/2014/main" id="{41755F09-DDDB-6688-ADE2-4AFC4F56840B}"/>
              </a:ext>
            </a:extLst>
          </p:cNvPr>
          <p:cNvSpPr>
            <a:spLocks noGrp="1"/>
          </p:cNvSpPr>
          <p:nvPr>
            <p:ph type="body" sz="quarter" idx="13"/>
          </p:nvPr>
        </p:nvSpPr>
        <p:spPr/>
        <p:txBody>
          <a:bodyPr/>
          <a:lstStyle/>
          <a:p>
            <a:r>
              <a:rPr lang="es-ES" dirty="0"/>
              <a:t>Fig. 1</a:t>
            </a:r>
            <a:endParaRPr lang="es-PE" dirty="0"/>
          </a:p>
        </p:txBody>
      </p:sp>
      <p:sp>
        <p:nvSpPr>
          <p:cNvPr id="23" name="Marcador de texto 22">
            <a:extLst>
              <a:ext uri="{FF2B5EF4-FFF2-40B4-BE49-F238E27FC236}">
                <a16:creationId xmlns:a16="http://schemas.microsoft.com/office/drawing/2014/main" id="{677B7731-DE06-24D8-28E2-07F579FDEFA8}"/>
              </a:ext>
            </a:extLst>
          </p:cNvPr>
          <p:cNvSpPr>
            <a:spLocks noGrp="1"/>
          </p:cNvSpPr>
          <p:nvPr>
            <p:ph type="body" sz="quarter" idx="14"/>
          </p:nvPr>
        </p:nvSpPr>
        <p:spPr/>
        <p:txBody>
          <a:bodyPr/>
          <a:lstStyle/>
          <a:p>
            <a:endParaRPr lang="es-PE"/>
          </a:p>
        </p:txBody>
      </p:sp>
      <p:sp>
        <p:nvSpPr>
          <p:cNvPr id="24" name="Marcador de texto 23">
            <a:extLst>
              <a:ext uri="{FF2B5EF4-FFF2-40B4-BE49-F238E27FC236}">
                <a16:creationId xmlns:a16="http://schemas.microsoft.com/office/drawing/2014/main" id="{98E3BA8E-C0CE-4774-04DA-8FEDC819474D}"/>
              </a:ext>
            </a:extLst>
          </p:cNvPr>
          <p:cNvSpPr>
            <a:spLocks noGrp="1"/>
          </p:cNvSpPr>
          <p:nvPr>
            <p:ph type="body" sz="quarter" idx="15"/>
          </p:nvPr>
        </p:nvSpPr>
        <p:spPr/>
        <p:txBody>
          <a:bodyPr/>
          <a:lstStyle/>
          <a:p>
            <a:endParaRPr lang="es-PE"/>
          </a:p>
        </p:txBody>
      </p:sp>
      <p:sp>
        <p:nvSpPr>
          <p:cNvPr id="27" name="Marcador de texto 26">
            <a:extLst>
              <a:ext uri="{FF2B5EF4-FFF2-40B4-BE49-F238E27FC236}">
                <a16:creationId xmlns:a16="http://schemas.microsoft.com/office/drawing/2014/main" id="{2471FE41-E621-2B08-E8EC-0B8A9455A071}"/>
              </a:ext>
            </a:extLst>
          </p:cNvPr>
          <p:cNvSpPr>
            <a:spLocks noGrp="1"/>
          </p:cNvSpPr>
          <p:nvPr>
            <p:ph type="body" sz="quarter" idx="18"/>
          </p:nvPr>
        </p:nvSpPr>
        <p:spPr/>
        <p:txBody>
          <a:bodyPr/>
          <a:lstStyle/>
          <a:p>
            <a:r>
              <a:rPr lang="es-ES" dirty="0"/>
              <a:t>Fig. 2</a:t>
            </a:r>
            <a:endParaRPr lang="es-PE" dirty="0"/>
          </a:p>
        </p:txBody>
      </p:sp>
      <p:sp>
        <p:nvSpPr>
          <p:cNvPr id="26" name="Marcador de texto 25">
            <a:extLst>
              <a:ext uri="{FF2B5EF4-FFF2-40B4-BE49-F238E27FC236}">
                <a16:creationId xmlns:a16="http://schemas.microsoft.com/office/drawing/2014/main" id="{9A386953-BD67-4464-DDCF-065810BABD67}"/>
              </a:ext>
            </a:extLst>
          </p:cNvPr>
          <p:cNvSpPr>
            <a:spLocks noGrp="1"/>
          </p:cNvSpPr>
          <p:nvPr>
            <p:ph type="body" sz="quarter" idx="17"/>
          </p:nvPr>
        </p:nvSpPr>
        <p:spPr>
          <a:xfrm>
            <a:off x="838200" y="1545138"/>
            <a:ext cx="2160000" cy="252000"/>
          </a:xfrm>
        </p:spPr>
        <p:txBody>
          <a:bodyPr/>
          <a:lstStyle/>
          <a:p>
            <a:pPr marL="0" indent="0">
              <a:buNone/>
            </a:pPr>
            <a:r>
              <a:rPr lang="es-ES" dirty="0"/>
              <a:t>DEFINICIÓN</a:t>
            </a:r>
            <a:endParaRPr lang="es-PE" dirty="0"/>
          </a:p>
        </p:txBody>
      </p:sp>
      <p:sp>
        <p:nvSpPr>
          <p:cNvPr id="12" name="Marcador de texto 11">
            <a:extLst>
              <a:ext uri="{FF2B5EF4-FFF2-40B4-BE49-F238E27FC236}">
                <a16:creationId xmlns:a16="http://schemas.microsoft.com/office/drawing/2014/main" id="{175E74F7-49DA-AFF7-70CB-33701D5EBC11}"/>
              </a:ext>
            </a:extLst>
          </p:cNvPr>
          <p:cNvSpPr>
            <a:spLocks noGrp="1"/>
          </p:cNvSpPr>
          <p:nvPr>
            <p:ph type="body" sz="quarter" idx="19"/>
          </p:nvPr>
        </p:nvSpPr>
        <p:spPr/>
        <p:txBody>
          <a:bodyPr/>
          <a:lstStyle/>
          <a:p>
            <a:endParaRPr lang="es-PE" dirty="0"/>
          </a:p>
        </p:txBody>
      </p:sp>
      <p:sp>
        <p:nvSpPr>
          <p:cNvPr id="28" name="Marcador de texto 27">
            <a:extLst>
              <a:ext uri="{FF2B5EF4-FFF2-40B4-BE49-F238E27FC236}">
                <a16:creationId xmlns:a16="http://schemas.microsoft.com/office/drawing/2014/main" id="{0CF590FB-74D0-CB7B-4431-00CAAF1A6FEC}"/>
              </a:ext>
            </a:extLst>
          </p:cNvPr>
          <p:cNvSpPr>
            <a:spLocks noGrp="1"/>
          </p:cNvSpPr>
          <p:nvPr>
            <p:ph type="body" sz="quarter" idx="20"/>
          </p:nvPr>
        </p:nvSpPr>
        <p:spPr/>
        <p:txBody>
          <a:bodyPr/>
          <a:lstStyle/>
          <a:p>
            <a:endParaRPr lang="es-PE"/>
          </a:p>
        </p:txBody>
      </p:sp>
      <p:pic>
        <p:nvPicPr>
          <p:cNvPr id="3" name="Marcador de contenido 2">
            <a:extLst>
              <a:ext uri="{FF2B5EF4-FFF2-40B4-BE49-F238E27FC236}">
                <a16:creationId xmlns:a16="http://schemas.microsoft.com/office/drawing/2014/main" id="{8821538B-5876-3371-9B5D-8F2D144031EE}"/>
              </a:ext>
            </a:extLst>
          </p:cNvPr>
          <p:cNvPicPr>
            <a:picLocks noGrp="1" noChangeAspect="1"/>
          </p:cNvPicPr>
          <p:nvPr>
            <p:ph idx="16"/>
          </p:nvPr>
        </p:nvPicPr>
        <p:blipFill>
          <a:blip r:embed="rId2"/>
          <a:stretch>
            <a:fillRect/>
          </a:stretch>
        </p:blipFill>
        <p:spPr>
          <a:xfrm>
            <a:off x="6134100" y="2278860"/>
            <a:ext cx="5219700" cy="3259129"/>
          </a:xfrm>
        </p:spPr>
      </p:pic>
    </p:spTree>
    <p:extLst>
      <p:ext uri="{BB962C8B-B14F-4D97-AF65-F5344CB8AC3E}">
        <p14:creationId xmlns:p14="http://schemas.microsoft.com/office/powerpoint/2010/main" val="125745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CB2164-CCF7-090C-250C-62576D722E10}"/>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BC0B2048-862F-98EC-6ADE-3504041E1FDB}"/>
              </a:ext>
            </a:extLst>
          </p:cNvPr>
          <p:cNvSpPr>
            <a:spLocks noGrp="1"/>
          </p:cNvSpPr>
          <p:nvPr>
            <p:ph idx="1"/>
          </p:nvPr>
        </p:nvSpPr>
        <p:spPr/>
        <p:txBody>
          <a:bodyPr>
            <a:normAutofit lnSpcReduction="10000"/>
          </a:bodyPr>
          <a:lstStyle/>
          <a:p>
            <a:r>
              <a:rPr lang="es-PE" sz="1800" b="1" i="0" u="none" strike="noStrike" baseline="0" dirty="0">
                <a:solidFill>
                  <a:srgbClr val="000000"/>
                </a:solidFill>
                <a:latin typeface="Garamond" panose="02020404030301010803" pitchFamily="18" charset="0"/>
              </a:rPr>
              <a:t>Una “Reserva de Mena” es la parte económicamente explotable de un Recurso Mineral Medido y/o Indicado. Incluye dilución de materiales y tolerancias por pérdidas que se puedan producir cuando el material es minado o extraído y es definido.</a:t>
            </a:r>
          </a:p>
          <a:p>
            <a:r>
              <a:rPr lang="es-PE" sz="1800" b="1" i="0" u="none" strike="noStrike" baseline="0" dirty="0">
                <a:solidFill>
                  <a:srgbClr val="000000"/>
                </a:solidFill>
                <a:latin typeface="Garamond" panose="02020404030301010803" pitchFamily="18" charset="0"/>
              </a:rPr>
              <a:t>El punto de referencia en el cual se definen las Reservas, generalmente el punto donde el mineral es entregado a la planta de proceso, debe ser declarado. Es importante que, en todas las situaciones donde el punto de referencia sea diferente, como por ejemplo para un producto vendible, una declaración aclaratoria sea incluida para asegurar que el lector esté totalmente informado de lo que está siendo reportado. </a:t>
            </a:r>
            <a:r>
              <a:rPr lang="es-PE" sz="1800" b="0" i="0" u="none" strike="noStrike" baseline="0" dirty="0">
                <a:solidFill>
                  <a:srgbClr val="000000"/>
                </a:solidFill>
                <a:latin typeface="Garamond" panose="02020404030301010803" pitchFamily="18" charset="0"/>
              </a:rPr>
              <a:t>		</a:t>
            </a:r>
          </a:p>
          <a:p>
            <a:endParaRPr lang="es-PE" dirty="0"/>
          </a:p>
        </p:txBody>
      </p:sp>
      <p:sp>
        <p:nvSpPr>
          <p:cNvPr id="4" name="Marcador de texto 3">
            <a:extLst>
              <a:ext uri="{FF2B5EF4-FFF2-40B4-BE49-F238E27FC236}">
                <a16:creationId xmlns:a16="http://schemas.microsoft.com/office/drawing/2014/main" id="{FFE032E4-1565-5288-7003-2AF16BAC04A5}"/>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AE8B83B6-41ED-60AB-A2D9-A1D5D1AF23F2}"/>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47D42BCC-DDCA-E3FD-6ACF-F18AADEAFCA4}"/>
              </a:ext>
            </a:extLst>
          </p:cNvPr>
          <p:cNvSpPr>
            <a:spLocks noGrp="1"/>
          </p:cNvSpPr>
          <p:nvPr>
            <p:ph type="body" sz="quarter" idx="15"/>
          </p:nvPr>
        </p:nvSpPr>
        <p:spPr/>
        <p:txBody>
          <a:bodyPr/>
          <a:lstStyle/>
          <a:p>
            <a:endParaRPr lang="es-PE"/>
          </a:p>
        </p:txBody>
      </p:sp>
      <p:pic>
        <p:nvPicPr>
          <p:cNvPr id="13" name="Marcador de contenido 12">
            <a:extLst>
              <a:ext uri="{FF2B5EF4-FFF2-40B4-BE49-F238E27FC236}">
                <a16:creationId xmlns:a16="http://schemas.microsoft.com/office/drawing/2014/main" id="{122E1A6F-DF4E-A5A2-2414-491DD668D593}"/>
              </a:ext>
            </a:extLst>
          </p:cNvPr>
          <p:cNvPicPr>
            <a:picLocks noGrp="1" noChangeAspect="1"/>
          </p:cNvPicPr>
          <p:nvPr>
            <p:ph idx="16"/>
          </p:nvPr>
        </p:nvPicPr>
        <p:blipFill>
          <a:blip r:embed="rId2"/>
          <a:stretch>
            <a:fillRect/>
          </a:stretch>
        </p:blipFill>
        <p:spPr>
          <a:xfrm>
            <a:off x="6134100" y="2753048"/>
            <a:ext cx="5219700" cy="2310754"/>
          </a:xfrm>
        </p:spPr>
      </p:pic>
      <p:sp>
        <p:nvSpPr>
          <p:cNvPr id="8" name="Marcador de texto 7">
            <a:extLst>
              <a:ext uri="{FF2B5EF4-FFF2-40B4-BE49-F238E27FC236}">
                <a16:creationId xmlns:a16="http://schemas.microsoft.com/office/drawing/2014/main" id="{040A0275-CB9F-B434-BA78-F01ED09F4777}"/>
              </a:ext>
            </a:extLst>
          </p:cNvPr>
          <p:cNvSpPr>
            <a:spLocks noGrp="1"/>
          </p:cNvSpPr>
          <p:nvPr>
            <p:ph type="body" sz="quarter" idx="18"/>
          </p:nvPr>
        </p:nvSpPr>
        <p:spPr/>
        <p:txBody>
          <a:bodyPr/>
          <a:lstStyle/>
          <a:p>
            <a:r>
              <a:rPr lang="es-ES" dirty="0"/>
              <a:t>Fig. 3</a:t>
            </a:r>
            <a:endParaRPr lang="es-PE" dirty="0"/>
          </a:p>
        </p:txBody>
      </p:sp>
      <p:sp>
        <p:nvSpPr>
          <p:cNvPr id="9" name="Marcador de texto 8">
            <a:extLst>
              <a:ext uri="{FF2B5EF4-FFF2-40B4-BE49-F238E27FC236}">
                <a16:creationId xmlns:a16="http://schemas.microsoft.com/office/drawing/2014/main" id="{4FF1239E-D705-382C-57F1-B6E19D72836F}"/>
              </a:ext>
            </a:extLst>
          </p:cNvPr>
          <p:cNvSpPr>
            <a:spLocks noGrp="1"/>
          </p:cNvSpPr>
          <p:nvPr>
            <p:ph type="body" sz="quarter" idx="17"/>
          </p:nvPr>
        </p:nvSpPr>
        <p:spPr/>
        <p:txBody>
          <a:bodyPr/>
          <a:lstStyle/>
          <a:p>
            <a:endParaRPr lang="es-PE"/>
          </a:p>
        </p:txBody>
      </p:sp>
      <p:sp>
        <p:nvSpPr>
          <p:cNvPr id="10" name="Marcador de texto 9">
            <a:extLst>
              <a:ext uri="{FF2B5EF4-FFF2-40B4-BE49-F238E27FC236}">
                <a16:creationId xmlns:a16="http://schemas.microsoft.com/office/drawing/2014/main" id="{D1B28C8F-C9DE-FAC4-1FE7-917A9E45F971}"/>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242979DD-4CC4-4F69-674B-1D6A215AD2D9}"/>
              </a:ext>
            </a:extLst>
          </p:cNvPr>
          <p:cNvSpPr>
            <a:spLocks noGrp="1"/>
          </p:cNvSpPr>
          <p:nvPr>
            <p:ph type="body" sz="quarter" idx="20"/>
          </p:nvPr>
        </p:nvSpPr>
        <p:spPr/>
        <p:txBody>
          <a:bodyPr/>
          <a:lstStyle/>
          <a:p>
            <a:endParaRPr lang="es-PE"/>
          </a:p>
        </p:txBody>
      </p:sp>
    </p:spTree>
    <p:extLst>
      <p:ext uri="{BB962C8B-B14F-4D97-AF65-F5344CB8AC3E}">
        <p14:creationId xmlns:p14="http://schemas.microsoft.com/office/powerpoint/2010/main" val="87159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D80CA-CF89-0E40-6403-79FB35F5EC91}"/>
              </a:ext>
            </a:extLst>
          </p:cNvPr>
          <p:cNvSpPr>
            <a:spLocks noGrp="1"/>
          </p:cNvSpPr>
          <p:nvPr>
            <p:ph type="title"/>
          </p:nvPr>
        </p:nvSpPr>
        <p:spPr/>
        <p:txBody>
          <a:bodyPr/>
          <a:lstStyle/>
          <a:p>
            <a:r>
              <a:rPr lang="es-ES" dirty="0"/>
              <a:t>Cálculo de reservas – RESERVAS.</a:t>
            </a:r>
            <a:endParaRPr lang="es-PE" dirty="0"/>
          </a:p>
        </p:txBody>
      </p:sp>
      <p:sp>
        <p:nvSpPr>
          <p:cNvPr id="4" name="Marcador de texto 3">
            <a:extLst>
              <a:ext uri="{FF2B5EF4-FFF2-40B4-BE49-F238E27FC236}">
                <a16:creationId xmlns:a16="http://schemas.microsoft.com/office/drawing/2014/main" id="{7910D746-553A-9167-BC12-484AF4B8A46C}"/>
              </a:ext>
            </a:extLst>
          </p:cNvPr>
          <p:cNvSpPr>
            <a:spLocks noGrp="1"/>
          </p:cNvSpPr>
          <p:nvPr>
            <p:ph type="body" sz="quarter" idx="13"/>
          </p:nvPr>
        </p:nvSpPr>
        <p:spPr/>
        <p:txBody>
          <a:bodyPr/>
          <a:lstStyle/>
          <a:p>
            <a:endParaRPr lang="es-PE"/>
          </a:p>
        </p:txBody>
      </p:sp>
      <p:sp>
        <p:nvSpPr>
          <p:cNvPr id="5" name="Marcador de texto 4">
            <a:extLst>
              <a:ext uri="{FF2B5EF4-FFF2-40B4-BE49-F238E27FC236}">
                <a16:creationId xmlns:a16="http://schemas.microsoft.com/office/drawing/2014/main" id="{E7200075-0B51-B350-FB78-E944EA73587D}"/>
              </a:ext>
            </a:extLst>
          </p:cNvPr>
          <p:cNvSpPr>
            <a:spLocks noGrp="1"/>
          </p:cNvSpPr>
          <p:nvPr>
            <p:ph type="body" sz="quarter" idx="14"/>
          </p:nvPr>
        </p:nvSpPr>
        <p:spPr/>
        <p:txBody>
          <a:bodyPr/>
          <a:lstStyle/>
          <a:p>
            <a:endParaRPr lang="es-PE"/>
          </a:p>
        </p:txBody>
      </p:sp>
      <p:sp>
        <p:nvSpPr>
          <p:cNvPr id="6" name="Marcador de texto 5">
            <a:extLst>
              <a:ext uri="{FF2B5EF4-FFF2-40B4-BE49-F238E27FC236}">
                <a16:creationId xmlns:a16="http://schemas.microsoft.com/office/drawing/2014/main" id="{2EC0695F-6171-BCB3-ED7C-939B79887064}"/>
              </a:ext>
            </a:extLst>
          </p:cNvPr>
          <p:cNvSpPr>
            <a:spLocks noGrp="1"/>
          </p:cNvSpPr>
          <p:nvPr>
            <p:ph type="body" sz="quarter" idx="15"/>
          </p:nvPr>
        </p:nvSpPr>
        <p:spPr/>
        <p:txBody>
          <a:bodyPr/>
          <a:lstStyle/>
          <a:p>
            <a:endParaRPr lang="es-PE"/>
          </a:p>
        </p:txBody>
      </p:sp>
      <p:sp>
        <p:nvSpPr>
          <p:cNvPr id="8" name="Marcador de texto 7">
            <a:extLst>
              <a:ext uri="{FF2B5EF4-FFF2-40B4-BE49-F238E27FC236}">
                <a16:creationId xmlns:a16="http://schemas.microsoft.com/office/drawing/2014/main" id="{0356CFC3-436D-B01E-8C99-F2DFB1F850C0}"/>
              </a:ext>
            </a:extLst>
          </p:cNvPr>
          <p:cNvSpPr>
            <a:spLocks noGrp="1"/>
          </p:cNvSpPr>
          <p:nvPr>
            <p:ph type="body" sz="quarter" idx="18"/>
          </p:nvPr>
        </p:nvSpPr>
        <p:spPr/>
        <p:txBody>
          <a:bodyPr/>
          <a:lstStyle/>
          <a:p>
            <a:r>
              <a:rPr lang="es-ES" dirty="0"/>
              <a:t>Fig. 6</a:t>
            </a:r>
            <a:endParaRPr lang="es-PE" dirty="0"/>
          </a:p>
        </p:txBody>
      </p:sp>
      <p:sp>
        <p:nvSpPr>
          <p:cNvPr id="9" name="Marcador de texto 8">
            <a:extLst>
              <a:ext uri="{FF2B5EF4-FFF2-40B4-BE49-F238E27FC236}">
                <a16:creationId xmlns:a16="http://schemas.microsoft.com/office/drawing/2014/main" id="{B426074B-1415-B51F-75C9-41632DBAA44F}"/>
              </a:ext>
            </a:extLst>
          </p:cNvPr>
          <p:cNvSpPr>
            <a:spLocks noGrp="1"/>
          </p:cNvSpPr>
          <p:nvPr>
            <p:ph type="body" sz="quarter" idx="17"/>
          </p:nvPr>
        </p:nvSpPr>
        <p:spPr/>
        <p:txBody>
          <a:bodyPr/>
          <a:lstStyle/>
          <a:p>
            <a:r>
              <a:rPr lang="es-ES" dirty="0"/>
              <a:t>Fig. 5</a:t>
            </a:r>
            <a:endParaRPr lang="es-PE" dirty="0"/>
          </a:p>
        </p:txBody>
      </p:sp>
      <p:sp>
        <p:nvSpPr>
          <p:cNvPr id="10" name="Marcador de texto 9">
            <a:extLst>
              <a:ext uri="{FF2B5EF4-FFF2-40B4-BE49-F238E27FC236}">
                <a16:creationId xmlns:a16="http://schemas.microsoft.com/office/drawing/2014/main" id="{ED88BC40-7EB6-B3E5-14B1-581BEB223903}"/>
              </a:ext>
            </a:extLst>
          </p:cNvPr>
          <p:cNvSpPr>
            <a:spLocks noGrp="1"/>
          </p:cNvSpPr>
          <p:nvPr>
            <p:ph type="body" sz="quarter" idx="19"/>
          </p:nvPr>
        </p:nvSpPr>
        <p:spPr/>
        <p:txBody>
          <a:bodyPr/>
          <a:lstStyle/>
          <a:p>
            <a:endParaRPr lang="es-PE"/>
          </a:p>
        </p:txBody>
      </p:sp>
      <p:sp>
        <p:nvSpPr>
          <p:cNvPr id="11" name="Marcador de texto 10">
            <a:extLst>
              <a:ext uri="{FF2B5EF4-FFF2-40B4-BE49-F238E27FC236}">
                <a16:creationId xmlns:a16="http://schemas.microsoft.com/office/drawing/2014/main" id="{26DF84AD-5E85-8AB9-CB19-2D5D5CBE387E}"/>
              </a:ext>
            </a:extLst>
          </p:cNvPr>
          <p:cNvSpPr>
            <a:spLocks noGrp="1"/>
          </p:cNvSpPr>
          <p:nvPr>
            <p:ph type="body" sz="quarter" idx="20"/>
          </p:nvPr>
        </p:nvSpPr>
        <p:spPr/>
        <p:txBody>
          <a:bodyPr/>
          <a:lstStyle/>
          <a:p>
            <a:endParaRPr lang="es-PE"/>
          </a:p>
        </p:txBody>
      </p:sp>
      <p:pic>
        <p:nvPicPr>
          <p:cNvPr id="12" name="Picture 1">
            <a:extLst>
              <a:ext uri="{FF2B5EF4-FFF2-40B4-BE49-F238E27FC236}">
                <a16:creationId xmlns:a16="http://schemas.microsoft.com/office/drawing/2014/main" id="{70E25F0D-0F03-AEA3-6DC1-5A1E0AFD36AD}"/>
              </a:ext>
            </a:extLst>
          </p:cNvPr>
          <p:cNvPicPr>
            <a:picLocks noGrp="1" noChangeAspect="1"/>
          </p:cNvPicPr>
          <p:nvPr>
            <p:ph idx="1"/>
          </p:nvPr>
        </p:nvPicPr>
        <p:blipFill>
          <a:blip r:embed="rId2"/>
          <a:stretch>
            <a:fillRect/>
          </a:stretch>
        </p:blipFill>
        <p:spPr>
          <a:xfrm>
            <a:off x="1029810" y="1838362"/>
            <a:ext cx="4843437" cy="4134186"/>
          </a:xfrm>
          <a:prstGeom prst="rect">
            <a:avLst/>
          </a:prstGeom>
        </p:spPr>
      </p:pic>
      <p:pic>
        <p:nvPicPr>
          <p:cNvPr id="13" name="Marcador de contenido 28">
            <a:extLst>
              <a:ext uri="{FF2B5EF4-FFF2-40B4-BE49-F238E27FC236}">
                <a16:creationId xmlns:a16="http://schemas.microsoft.com/office/drawing/2014/main" id="{F5880251-694E-F900-335A-7771B9DCE58A}"/>
              </a:ext>
            </a:extLst>
          </p:cNvPr>
          <p:cNvPicPr>
            <a:picLocks noGrp="1" noChangeAspect="1"/>
          </p:cNvPicPr>
          <p:nvPr>
            <p:ph idx="16"/>
          </p:nvPr>
        </p:nvPicPr>
        <p:blipFill>
          <a:blip r:embed="rId3"/>
          <a:stretch>
            <a:fillRect/>
          </a:stretch>
        </p:blipFill>
        <p:spPr>
          <a:xfrm>
            <a:off x="6134100" y="2516290"/>
            <a:ext cx="5219700" cy="2784270"/>
          </a:xfrm>
          <a:prstGeom prst="rect">
            <a:avLst/>
          </a:prstGeom>
        </p:spPr>
      </p:pic>
    </p:spTree>
    <p:extLst>
      <p:ext uri="{BB962C8B-B14F-4D97-AF65-F5344CB8AC3E}">
        <p14:creationId xmlns:p14="http://schemas.microsoft.com/office/powerpoint/2010/main" val="372781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F0175659-E5E4-BF4D-DE57-81CC9BFA6471}"/>
              </a:ext>
            </a:extLst>
          </p:cNvPr>
          <p:cNvSpPr>
            <a:spLocks noGrp="1"/>
          </p:cNvSpPr>
          <p:nvPr>
            <p:ph type="title"/>
          </p:nvPr>
        </p:nvSpPr>
        <p:spPr/>
        <p:txBody>
          <a:bodyPr/>
          <a:lstStyle/>
          <a:p>
            <a:r>
              <a:rPr lang="es-ES" dirty="0"/>
              <a:t>Cálculo de reservas – Metodología.</a:t>
            </a:r>
            <a:endParaRPr lang="es-PE" dirty="0"/>
          </a:p>
        </p:txBody>
      </p:sp>
      <p:sp>
        <p:nvSpPr>
          <p:cNvPr id="15" name="Marcador de texto 14">
            <a:extLst>
              <a:ext uri="{FF2B5EF4-FFF2-40B4-BE49-F238E27FC236}">
                <a16:creationId xmlns:a16="http://schemas.microsoft.com/office/drawing/2014/main" id="{0D964884-AE51-F5CA-5B87-623759C822B0}"/>
              </a:ext>
            </a:extLst>
          </p:cNvPr>
          <p:cNvSpPr>
            <a:spLocks noGrp="1"/>
          </p:cNvSpPr>
          <p:nvPr>
            <p:ph type="body" sz="quarter" idx="13"/>
          </p:nvPr>
        </p:nvSpPr>
        <p:spPr/>
        <p:txBody>
          <a:bodyPr/>
          <a:lstStyle/>
          <a:p>
            <a:endParaRPr lang="es-PE"/>
          </a:p>
        </p:txBody>
      </p:sp>
      <p:sp>
        <p:nvSpPr>
          <p:cNvPr id="16" name="Marcador de texto 15">
            <a:extLst>
              <a:ext uri="{FF2B5EF4-FFF2-40B4-BE49-F238E27FC236}">
                <a16:creationId xmlns:a16="http://schemas.microsoft.com/office/drawing/2014/main" id="{D6669FEF-B596-C42F-7C33-6BA0B4A1E05A}"/>
              </a:ext>
            </a:extLst>
          </p:cNvPr>
          <p:cNvSpPr>
            <a:spLocks noGrp="1"/>
          </p:cNvSpPr>
          <p:nvPr>
            <p:ph type="body" sz="quarter" idx="14"/>
          </p:nvPr>
        </p:nvSpPr>
        <p:spPr/>
        <p:txBody>
          <a:bodyPr/>
          <a:lstStyle/>
          <a:p>
            <a:endParaRPr lang="es-PE"/>
          </a:p>
        </p:txBody>
      </p:sp>
      <p:sp>
        <p:nvSpPr>
          <p:cNvPr id="17" name="Marcador de texto 16">
            <a:extLst>
              <a:ext uri="{FF2B5EF4-FFF2-40B4-BE49-F238E27FC236}">
                <a16:creationId xmlns:a16="http://schemas.microsoft.com/office/drawing/2014/main" id="{14552A8D-0F67-16E2-E8A4-20F608BF82B2}"/>
              </a:ext>
            </a:extLst>
          </p:cNvPr>
          <p:cNvSpPr>
            <a:spLocks noGrp="1"/>
          </p:cNvSpPr>
          <p:nvPr>
            <p:ph type="body" sz="quarter" idx="15"/>
          </p:nvPr>
        </p:nvSpPr>
        <p:spPr/>
        <p:txBody>
          <a:bodyPr/>
          <a:lstStyle/>
          <a:p>
            <a:endParaRPr lang="es-PE"/>
          </a:p>
        </p:txBody>
      </p:sp>
      <p:sp>
        <p:nvSpPr>
          <p:cNvPr id="19" name="Marcador de texto 18">
            <a:extLst>
              <a:ext uri="{FF2B5EF4-FFF2-40B4-BE49-F238E27FC236}">
                <a16:creationId xmlns:a16="http://schemas.microsoft.com/office/drawing/2014/main" id="{41755F09-DDDB-6688-ADE2-4AFC4F56840B}"/>
              </a:ext>
            </a:extLst>
          </p:cNvPr>
          <p:cNvSpPr>
            <a:spLocks noGrp="1"/>
          </p:cNvSpPr>
          <p:nvPr>
            <p:ph type="body" sz="quarter" idx="17"/>
          </p:nvPr>
        </p:nvSpPr>
        <p:spPr/>
        <p:txBody>
          <a:bodyPr/>
          <a:lstStyle/>
          <a:p>
            <a:r>
              <a:rPr lang="es-ES" dirty="0"/>
              <a:t>Fig. 7</a:t>
            </a:r>
            <a:endParaRPr lang="es-PE" dirty="0"/>
          </a:p>
        </p:txBody>
      </p:sp>
      <p:sp>
        <p:nvSpPr>
          <p:cNvPr id="20" name="Marcador de texto 19">
            <a:extLst>
              <a:ext uri="{FF2B5EF4-FFF2-40B4-BE49-F238E27FC236}">
                <a16:creationId xmlns:a16="http://schemas.microsoft.com/office/drawing/2014/main" id="{739AF0FA-3494-2830-39F9-C835809C9816}"/>
              </a:ext>
            </a:extLst>
          </p:cNvPr>
          <p:cNvSpPr>
            <a:spLocks noGrp="1"/>
          </p:cNvSpPr>
          <p:nvPr>
            <p:ph type="body" sz="quarter" idx="18"/>
          </p:nvPr>
        </p:nvSpPr>
        <p:spPr/>
        <p:txBody>
          <a:bodyPr/>
          <a:lstStyle/>
          <a:p>
            <a:endParaRPr lang="es-PE"/>
          </a:p>
        </p:txBody>
      </p:sp>
      <p:pic>
        <p:nvPicPr>
          <p:cNvPr id="4" name="Marcador de contenido 3">
            <a:extLst>
              <a:ext uri="{FF2B5EF4-FFF2-40B4-BE49-F238E27FC236}">
                <a16:creationId xmlns:a16="http://schemas.microsoft.com/office/drawing/2014/main" id="{88CCB5BF-1870-4827-D75F-74A116235455}"/>
              </a:ext>
            </a:extLst>
          </p:cNvPr>
          <p:cNvPicPr>
            <a:picLocks noGrp="1" noChangeAspect="1"/>
          </p:cNvPicPr>
          <p:nvPr>
            <p:ph idx="16"/>
          </p:nvPr>
        </p:nvPicPr>
        <p:blipFill>
          <a:blip r:embed="rId2"/>
          <a:stretch>
            <a:fillRect/>
          </a:stretch>
        </p:blipFill>
        <p:spPr>
          <a:xfrm>
            <a:off x="3845284" y="1836738"/>
            <a:ext cx="4501432" cy="4138612"/>
          </a:xfrm>
          <a:prstGeom prst="rect">
            <a:avLst/>
          </a:prstGeom>
          <a:ln>
            <a:solidFill>
              <a:srgbClr val="2E7667"/>
            </a:solidFill>
          </a:ln>
        </p:spPr>
      </p:pic>
    </p:spTree>
    <p:extLst>
      <p:ext uri="{BB962C8B-B14F-4D97-AF65-F5344CB8AC3E}">
        <p14:creationId xmlns:p14="http://schemas.microsoft.com/office/powerpoint/2010/main" val="84862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6267A-57D7-C468-43D4-CE75CF04043E}"/>
              </a:ext>
            </a:extLst>
          </p:cNvPr>
          <p:cNvSpPr>
            <a:spLocks noGrp="1"/>
          </p:cNvSpPr>
          <p:nvPr>
            <p:ph type="title"/>
          </p:nvPr>
        </p:nvSpPr>
        <p:spPr/>
        <p:txBody>
          <a:bodyPr/>
          <a:lstStyle/>
          <a:p>
            <a:r>
              <a:rPr lang="es-ES" dirty="0"/>
              <a:t>Cálculo de reservas – RECURSOS.</a:t>
            </a:r>
            <a:endParaRPr lang="es-PE" dirty="0"/>
          </a:p>
        </p:txBody>
      </p:sp>
      <p:sp>
        <p:nvSpPr>
          <p:cNvPr id="3" name="Marcador de texto 2">
            <a:extLst>
              <a:ext uri="{FF2B5EF4-FFF2-40B4-BE49-F238E27FC236}">
                <a16:creationId xmlns:a16="http://schemas.microsoft.com/office/drawing/2014/main" id="{B62B1C42-A63C-DB80-3EAE-38157CA98A25}"/>
              </a:ext>
            </a:extLst>
          </p:cNvPr>
          <p:cNvSpPr>
            <a:spLocks noGrp="1"/>
          </p:cNvSpPr>
          <p:nvPr>
            <p:ph type="body" sz="quarter" idx="13"/>
          </p:nvPr>
        </p:nvSpPr>
        <p:spPr/>
        <p:txBody>
          <a:bodyPr/>
          <a:lstStyle/>
          <a:p>
            <a:endParaRPr lang="es-PE"/>
          </a:p>
        </p:txBody>
      </p:sp>
      <p:sp>
        <p:nvSpPr>
          <p:cNvPr id="4" name="Marcador de texto 3">
            <a:extLst>
              <a:ext uri="{FF2B5EF4-FFF2-40B4-BE49-F238E27FC236}">
                <a16:creationId xmlns:a16="http://schemas.microsoft.com/office/drawing/2014/main" id="{F49F615E-A5E1-673A-6933-F872CA818ABF}"/>
              </a:ext>
            </a:extLst>
          </p:cNvPr>
          <p:cNvSpPr>
            <a:spLocks noGrp="1"/>
          </p:cNvSpPr>
          <p:nvPr>
            <p:ph type="body" sz="quarter" idx="14"/>
          </p:nvPr>
        </p:nvSpPr>
        <p:spPr/>
        <p:txBody>
          <a:bodyPr/>
          <a:lstStyle/>
          <a:p>
            <a:endParaRPr lang="es-PE"/>
          </a:p>
        </p:txBody>
      </p:sp>
      <p:sp>
        <p:nvSpPr>
          <p:cNvPr id="5" name="Marcador de texto 4">
            <a:extLst>
              <a:ext uri="{FF2B5EF4-FFF2-40B4-BE49-F238E27FC236}">
                <a16:creationId xmlns:a16="http://schemas.microsoft.com/office/drawing/2014/main" id="{226379B1-3308-E081-B337-CF82F3C5C992}"/>
              </a:ext>
            </a:extLst>
          </p:cNvPr>
          <p:cNvSpPr>
            <a:spLocks noGrp="1"/>
          </p:cNvSpPr>
          <p:nvPr>
            <p:ph type="body" sz="quarter" idx="15"/>
          </p:nvPr>
        </p:nvSpPr>
        <p:spPr/>
        <p:txBody>
          <a:bodyPr/>
          <a:lstStyle/>
          <a:p>
            <a:endParaRPr lang="es-PE"/>
          </a:p>
        </p:txBody>
      </p:sp>
      <p:pic>
        <p:nvPicPr>
          <p:cNvPr id="11" name="Marcador de contenido 10">
            <a:extLst>
              <a:ext uri="{FF2B5EF4-FFF2-40B4-BE49-F238E27FC236}">
                <a16:creationId xmlns:a16="http://schemas.microsoft.com/office/drawing/2014/main" id="{76616550-1135-0F80-6FD6-D619C9641684}"/>
              </a:ext>
            </a:extLst>
          </p:cNvPr>
          <p:cNvPicPr>
            <a:picLocks noGrp="1" noChangeAspect="1"/>
          </p:cNvPicPr>
          <p:nvPr>
            <p:ph idx="16"/>
          </p:nvPr>
        </p:nvPicPr>
        <p:blipFill>
          <a:blip r:embed="rId2"/>
          <a:stretch>
            <a:fillRect/>
          </a:stretch>
        </p:blipFill>
        <p:spPr>
          <a:xfrm>
            <a:off x="838200" y="2986704"/>
            <a:ext cx="10515600" cy="1838680"/>
          </a:xfrm>
        </p:spPr>
      </p:pic>
      <p:sp>
        <p:nvSpPr>
          <p:cNvPr id="7" name="Marcador de texto 6">
            <a:extLst>
              <a:ext uri="{FF2B5EF4-FFF2-40B4-BE49-F238E27FC236}">
                <a16:creationId xmlns:a16="http://schemas.microsoft.com/office/drawing/2014/main" id="{4B3A2DC0-52C9-425C-FD5A-73186EB89B02}"/>
              </a:ext>
            </a:extLst>
          </p:cNvPr>
          <p:cNvSpPr>
            <a:spLocks noGrp="1"/>
          </p:cNvSpPr>
          <p:nvPr>
            <p:ph type="body" sz="quarter" idx="17"/>
          </p:nvPr>
        </p:nvSpPr>
        <p:spPr/>
        <p:txBody>
          <a:bodyPr/>
          <a:lstStyle/>
          <a:p>
            <a:r>
              <a:rPr lang="es-ES" dirty="0"/>
              <a:t>Fig. 8</a:t>
            </a:r>
            <a:endParaRPr lang="es-PE" dirty="0"/>
          </a:p>
        </p:txBody>
      </p:sp>
      <p:sp>
        <p:nvSpPr>
          <p:cNvPr id="8" name="Marcador de texto 7">
            <a:extLst>
              <a:ext uri="{FF2B5EF4-FFF2-40B4-BE49-F238E27FC236}">
                <a16:creationId xmlns:a16="http://schemas.microsoft.com/office/drawing/2014/main" id="{FC610849-0751-D5EB-8429-6AE56CE76F14}"/>
              </a:ext>
            </a:extLst>
          </p:cNvPr>
          <p:cNvSpPr>
            <a:spLocks noGrp="1"/>
          </p:cNvSpPr>
          <p:nvPr>
            <p:ph type="body" sz="quarter" idx="18"/>
          </p:nvPr>
        </p:nvSpPr>
        <p:spPr/>
        <p:txBody>
          <a:bodyPr/>
          <a:lstStyle/>
          <a:p>
            <a:endParaRPr lang="es-PE"/>
          </a:p>
        </p:txBody>
      </p:sp>
      <p:sp>
        <p:nvSpPr>
          <p:cNvPr id="9" name="Marcador de texto 8">
            <a:extLst>
              <a:ext uri="{FF2B5EF4-FFF2-40B4-BE49-F238E27FC236}">
                <a16:creationId xmlns:a16="http://schemas.microsoft.com/office/drawing/2014/main" id="{6B90CD6D-5FC2-E934-E5D9-41D4B9931F03}"/>
              </a:ext>
            </a:extLst>
          </p:cNvPr>
          <p:cNvSpPr>
            <a:spLocks noGrp="1"/>
          </p:cNvSpPr>
          <p:nvPr>
            <p:ph type="body" sz="quarter" idx="19"/>
          </p:nvPr>
        </p:nvSpPr>
        <p:spPr/>
        <p:txBody>
          <a:bodyPr/>
          <a:lstStyle/>
          <a:p>
            <a:r>
              <a:rPr lang="es-ES" dirty="0"/>
              <a:t>Modelo de bloques – Características</a:t>
            </a:r>
            <a:endParaRPr lang="es-PE" dirty="0"/>
          </a:p>
        </p:txBody>
      </p:sp>
    </p:spTree>
    <p:extLst>
      <p:ext uri="{BB962C8B-B14F-4D97-AF65-F5344CB8AC3E}">
        <p14:creationId xmlns:p14="http://schemas.microsoft.com/office/powerpoint/2010/main" val="3327709267"/>
      </p:ext>
    </p:extLst>
  </p:cSld>
  <p:clrMapOvr>
    <a:masterClrMapping/>
  </p:clrMapOvr>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8302</TotalTime>
  <Words>802</Words>
  <Application>Microsoft Office PowerPoint</Application>
  <PresentationFormat>Panorámica</PresentationFormat>
  <Paragraphs>94</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Algerian</vt:lpstr>
      <vt:lpstr>Aptos</vt:lpstr>
      <vt:lpstr>Arial</vt:lpstr>
      <vt:lpstr>Calibri</vt:lpstr>
      <vt:lpstr>Calibri Light</vt:lpstr>
      <vt:lpstr>Cambria</vt:lpstr>
      <vt:lpstr>Garamond</vt:lpstr>
      <vt:lpstr>Prompt</vt:lpstr>
      <vt:lpstr>Tema de Office</vt:lpstr>
      <vt:lpstr>Presentación de PowerPoint</vt:lpstr>
      <vt:lpstr>Módulo 1</vt:lpstr>
      <vt:lpstr>Metodología para el cálculo de reservas.</vt:lpstr>
      <vt:lpstr>Cálculo de reservas – Recursos.</vt:lpstr>
      <vt:lpstr>Cálculo de reservas – Recursos.</vt:lpstr>
      <vt:lpstr>Presentación de PowerPoint</vt:lpstr>
      <vt:lpstr>Cálculo de reservas – RESERVAS.</vt:lpstr>
      <vt:lpstr>Cálculo de reservas – Metodología.</vt:lpstr>
      <vt:lpstr>Cálculo de reservas – RECURSOS.</vt:lpstr>
      <vt:lpstr>Cálculo de reservas – Recursos.</vt:lpstr>
      <vt:lpstr>Cálculo de reservas – Recursos.</vt:lpstr>
      <vt:lpstr>Cálculo de reservas – Recursos.</vt:lpstr>
      <vt:lpstr>Cálculo de reservas – Recursos.</vt:lpstr>
      <vt:lpstr>Cálculo de reservas – Recursos.</vt:lpstr>
      <vt:lpstr>Cálculo de reservas – Recursos.</vt:lpstr>
      <vt:lpstr>Cálculo de reservas – ReSERVAS.</vt:lpstr>
      <vt:lpstr>Cálculo de reservas – RESERVAS.</vt:lpstr>
      <vt:lpstr>MODIFICADORES OÉRATIVOS – dimensiones generales</vt:lpstr>
      <vt:lpstr>MODIFICADORES OÉRATIVOS – Matriz de evaluación.</vt:lpstr>
      <vt:lpstr>MODIFICADORES OÉRATIVOS - CUTOFF</vt:lpstr>
      <vt:lpstr>MODIFICADORES OÉRATIVOS – Valor punto.</vt:lpstr>
      <vt:lpstr>MODIFICADORES OÉRATIVOS – Recuperación Metalúrgica.</vt:lpstr>
      <vt:lpstr>MODIFICADORES OÉRATIVOS – Evaluación económica.</vt:lpstr>
      <vt:lpstr>MODIFICADORES OÉRATIVOS – flujo de caja.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Kellyn Cristobal</cp:lastModifiedBy>
  <cp:revision>68</cp:revision>
  <dcterms:created xsi:type="dcterms:W3CDTF">2022-04-19T18:02:09Z</dcterms:created>
  <dcterms:modified xsi:type="dcterms:W3CDTF">2024-05-14T00:53:32Z</dcterms:modified>
</cp:coreProperties>
</file>